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10.xml" ContentType="application/vnd.openxmlformats-officedocument.presentationml.notesSlide+xml"/>
  <Override PartName="/ppt/comments/comment1.xml" ContentType="application/vnd.openxmlformats-officedocument.presentationml.comment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44" r:id="rId2"/>
    <p:sldId id="271" r:id="rId3"/>
    <p:sldId id="371" r:id="rId4"/>
    <p:sldId id="378" r:id="rId5"/>
    <p:sldId id="396" r:id="rId6"/>
    <p:sldId id="400" r:id="rId7"/>
    <p:sldId id="395" r:id="rId8"/>
    <p:sldId id="397" r:id="rId9"/>
    <p:sldId id="398" r:id="rId10"/>
    <p:sldId id="399" r:id="rId11"/>
    <p:sldId id="274" r:id="rId12"/>
    <p:sldId id="275" r:id="rId13"/>
    <p:sldId id="276" r:id="rId14"/>
    <p:sldId id="277" r:id="rId15"/>
    <p:sldId id="278" r:id="rId16"/>
    <p:sldId id="408" r:id="rId17"/>
    <p:sldId id="391" r:id="rId18"/>
    <p:sldId id="376" r:id="rId19"/>
    <p:sldId id="406" r:id="rId20"/>
    <p:sldId id="407" r:id="rId21"/>
    <p:sldId id="359" r:id="rId22"/>
    <p:sldId id="362" r:id="rId23"/>
    <p:sldId id="363" r:id="rId24"/>
    <p:sldId id="364" r:id="rId25"/>
    <p:sldId id="365" r:id="rId26"/>
    <p:sldId id="348" r:id="rId27"/>
    <p:sldId id="349" r:id="rId28"/>
    <p:sldId id="350" r:id="rId29"/>
    <p:sldId id="299" r:id="rId30"/>
    <p:sldId id="300" r:id="rId31"/>
    <p:sldId id="351" r:id="rId32"/>
    <p:sldId id="352" r:id="rId33"/>
    <p:sldId id="353" r:id="rId34"/>
    <p:sldId id="380" r:id="rId35"/>
    <p:sldId id="381" r:id="rId36"/>
    <p:sldId id="382" r:id="rId37"/>
    <p:sldId id="383" r:id="rId38"/>
    <p:sldId id="384" r:id="rId39"/>
    <p:sldId id="385" r:id="rId40"/>
    <p:sldId id="386" r:id="rId41"/>
    <p:sldId id="387" r:id="rId42"/>
    <p:sldId id="388" r:id="rId43"/>
    <p:sldId id="392" r:id="rId44"/>
    <p:sldId id="393" r:id="rId45"/>
    <p:sldId id="394" r:id="rId46"/>
    <p:sldId id="403" r:id="rId47"/>
    <p:sldId id="404"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Fan Zhang" initials="FZ [7]" lastIdx="1" clrIdx="6">
    <p:extLst/>
  </p:cmAuthor>
  <p:cmAuthor id="1" name="Fan Zhang" initials="FZ" lastIdx="3" clrIdx="0">
    <p:extLst/>
  </p:cmAuthor>
  <p:cmAuthor id="2" name="Fan Zhang" initials="FZ [2]" lastIdx="1" clrIdx="1">
    <p:extLst/>
  </p:cmAuthor>
  <p:cmAuthor id="3" name="Fan Zhang" initials="FZ [3]" lastIdx="1" clrIdx="2">
    <p:extLst/>
  </p:cmAuthor>
  <p:cmAuthor id="4" name="Fan Zhang" initials="FZ [4]" lastIdx="1" clrIdx="3">
    <p:extLst/>
  </p:cmAuthor>
  <p:cmAuthor id="5" name="Fan Zhang" initials="FZ [5]" lastIdx="1" clrIdx="4">
    <p:extLst/>
  </p:cmAuthor>
  <p:cmAuthor id="6" name="Fan Zhang" initials="FZ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4"/>
    <p:restoredTop sz="79525"/>
  </p:normalViewPr>
  <p:slideViewPr>
    <p:cSldViewPr snapToGrid="0" snapToObjects="1">
      <p:cViewPr>
        <p:scale>
          <a:sx n="60" d="100"/>
          <a:sy n="60" d="100"/>
        </p:scale>
        <p:origin x="137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17-08-01T23:18:11.387" idx="1">
    <p:pos x="10" y="10"/>
    <p:text>Too much information?</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17-08-01T23:18:11.387" idx="1">
    <p:pos x="10" y="10"/>
    <p:text>Too much information?</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3F9BEC-F93E-F24A-B6AF-5519476DE611}" type="doc">
      <dgm:prSet loTypeId="urn:microsoft.com/office/officeart/2005/8/layout/process1" loCatId="" qsTypeId="urn:microsoft.com/office/officeart/2005/8/quickstyle/simple4" qsCatId="simple" csTypeId="urn:microsoft.com/office/officeart/2005/8/colors/accent1_2" csCatId="accent1" phldr="1"/>
      <dgm:spPr/>
    </dgm:pt>
    <dgm:pt modelId="{4CB5980C-2331-4F49-8A13-D20ACC32DB3E}">
      <dgm:prSet phldrT="[Text]"/>
      <dgm:spPr/>
      <dgm:t>
        <a:bodyPr/>
        <a:lstStyle/>
        <a:p>
          <a:r>
            <a:rPr lang="en-US" dirty="0" smtClean="0"/>
            <a:t>Minimize TCB</a:t>
          </a:r>
          <a:endParaRPr lang="en-US" dirty="0"/>
        </a:p>
      </dgm:t>
    </dgm:pt>
    <dgm:pt modelId="{6D019EA9-00DB-2F42-9067-D9C23EAF21D3}" type="parTrans" cxnId="{A348E725-2EB6-C84B-AC12-51759BE7909C}">
      <dgm:prSet/>
      <dgm:spPr/>
      <dgm:t>
        <a:bodyPr/>
        <a:lstStyle/>
        <a:p>
          <a:endParaRPr lang="en-US"/>
        </a:p>
      </dgm:t>
    </dgm:pt>
    <dgm:pt modelId="{AA73DFDF-A64D-9041-B86D-575CFA2BD624}" type="sibTrans" cxnId="{A348E725-2EB6-C84B-AC12-51759BE7909C}">
      <dgm:prSet/>
      <dgm:spPr/>
      <dgm:t>
        <a:bodyPr/>
        <a:lstStyle/>
        <a:p>
          <a:endParaRPr lang="en-US"/>
        </a:p>
      </dgm:t>
    </dgm:pt>
    <dgm:pt modelId="{9B473CF9-B4AB-304F-92E4-DF8B487C02B4}">
      <dgm:prSet phldrT="[Text]"/>
      <dgm:spPr/>
      <dgm:t>
        <a:bodyPr/>
        <a:lstStyle/>
        <a:p>
          <a:r>
            <a:rPr lang="en-US" dirty="0" smtClean="0"/>
            <a:t>Formal analysis / Proof</a:t>
          </a:r>
          <a:endParaRPr lang="en-US" dirty="0"/>
        </a:p>
      </dgm:t>
    </dgm:pt>
    <dgm:pt modelId="{7E8FCE8B-3399-8448-AAC9-FBFB9F670BC2}" type="parTrans" cxnId="{66254688-6794-0948-891A-88F9C78700AC}">
      <dgm:prSet/>
      <dgm:spPr/>
      <dgm:t>
        <a:bodyPr/>
        <a:lstStyle/>
        <a:p>
          <a:endParaRPr lang="en-US"/>
        </a:p>
      </dgm:t>
    </dgm:pt>
    <dgm:pt modelId="{6DCA0368-01AC-C941-B949-0D4705F8B74F}" type="sibTrans" cxnId="{66254688-6794-0948-891A-88F9C78700AC}">
      <dgm:prSet/>
      <dgm:spPr/>
      <dgm:t>
        <a:bodyPr/>
        <a:lstStyle/>
        <a:p>
          <a:endParaRPr lang="en-US"/>
        </a:p>
      </dgm:t>
    </dgm:pt>
    <dgm:pt modelId="{8CC842BB-66B5-9946-8C3E-D58B7009CEFF}">
      <dgm:prSet phldrT="[Text]"/>
      <dgm:spPr/>
      <dgm:t>
        <a:bodyPr/>
        <a:lstStyle/>
        <a:p>
          <a:r>
            <a:rPr lang="en-US" dirty="0" smtClean="0"/>
            <a:t>Transparent</a:t>
          </a:r>
          <a:endParaRPr lang="en-US" dirty="0"/>
        </a:p>
      </dgm:t>
    </dgm:pt>
    <dgm:pt modelId="{64F3D81B-3F08-E845-8BFD-966FB7B84E94}" type="parTrans" cxnId="{A340CEB8-D80D-AD47-AC42-D7A39510C802}">
      <dgm:prSet/>
      <dgm:spPr/>
      <dgm:t>
        <a:bodyPr/>
        <a:lstStyle/>
        <a:p>
          <a:endParaRPr lang="en-US"/>
        </a:p>
      </dgm:t>
    </dgm:pt>
    <dgm:pt modelId="{A02C7829-D0C4-C34A-8D2D-0D1E525ED182}" type="sibTrans" cxnId="{A340CEB8-D80D-AD47-AC42-D7A39510C802}">
      <dgm:prSet/>
      <dgm:spPr/>
      <dgm:t>
        <a:bodyPr/>
        <a:lstStyle/>
        <a:p>
          <a:endParaRPr lang="en-US"/>
        </a:p>
      </dgm:t>
    </dgm:pt>
    <dgm:pt modelId="{B234391B-9319-D74D-BA65-3524D69FDFE0}" type="pres">
      <dgm:prSet presAssocID="{D73F9BEC-F93E-F24A-B6AF-5519476DE611}" presName="Name0" presStyleCnt="0">
        <dgm:presLayoutVars>
          <dgm:dir/>
          <dgm:resizeHandles val="exact"/>
        </dgm:presLayoutVars>
      </dgm:prSet>
      <dgm:spPr/>
    </dgm:pt>
    <dgm:pt modelId="{7805174F-E292-D84B-91FC-CA58E8E2701F}" type="pres">
      <dgm:prSet presAssocID="{4CB5980C-2331-4F49-8A13-D20ACC32DB3E}" presName="node" presStyleLbl="node1" presStyleIdx="0" presStyleCnt="3">
        <dgm:presLayoutVars>
          <dgm:bulletEnabled val="1"/>
        </dgm:presLayoutVars>
      </dgm:prSet>
      <dgm:spPr/>
      <dgm:t>
        <a:bodyPr/>
        <a:lstStyle/>
        <a:p>
          <a:endParaRPr lang="en-US"/>
        </a:p>
      </dgm:t>
    </dgm:pt>
    <dgm:pt modelId="{656D80F8-C014-1046-8748-859E2C85757C}" type="pres">
      <dgm:prSet presAssocID="{AA73DFDF-A64D-9041-B86D-575CFA2BD624}" presName="sibTrans" presStyleLbl="sibTrans2D1" presStyleIdx="0" presStyleCnt="2"/>
      <dgm:spPr/>
      <dgm:t>
        <a:bodyPr/>
        <a:lstStyle/>
        <a:p>
          <a:endParaRPr lang="en-US"/>
        </a:p>
      </dgm:t>
    </dgm:pt>
    <dgm:pt modelId="{5D59CC40-C5A8-2A46-BE06-15E7C12EBBD6}" type="pres">
      <dgm:prSet presAssocID="{AA73DFDF-A64D-9041-B86D-575CFA2BD624}" presName="connectorText" presStyleLbl="sibTrans2D1" presStyleIdx="0" presStyleCnt="2"/>
      <dgm:spPr/>
      <dgm:t>
        <a:bodyPr/>
        <a:lstStyle/>
        <a:p>
          <a:endParaRPr lang="en-US"/>
        </a:p>
      </dgm:t>
    </dgm:pt>
    <dgm:pt modelId="{6F468975-3C31-5B49-B6C0-0E8A4CA82D7F}" type="pres">
      <dgm:prSet presAssocID="{9B473CF9-B4AB-304F-92E4-DF8B487C02B4}" presName="node" presStyleLbl="node1" presStyleIdx="1" presStyleCnt="3">
        <dgm:presLayoutVars>
          <dgm:bulletEnabled val="1"/>
        </dgm:presLayoutVars>
      </dgm:prSet>
      <dgm:spPr/>
      <dgm:t>
        <a:bodyPr/>
        <a:lstStyle/>
        <a:p>
          <a:endParaRPr lang="en-US"/>
        </a:p>
      </dgm:t>
    </dgm:pt>
    <dgm:pt modelId="{FEA55A68-A11E-A145-84E7-5AB1FDD84179}" type="pres">
      <dgm:prSet presAssocID="{6DCA0368-01AC-C941-B949-0D4705F8B74F}" presName="sibTrans" presStyleLbl="sibTrans2D1" presStyleIdx="1" presStyleCnt="2"/>
      <dgm:spPr/>
      <dgm:t>
        <a:bodyPr/>
        <a:lstStyle/>
        <a:p>
          <a:endParaRPr lang="en-US"/>
        </a:p>
      </dgm:t>
    </dgm:pt>
    <dgm:pt modelId="{B2FA233F-3FBC-3F41-87DA-17C503562A1F}" type="pres">
      <dgm:prSet presAssocID="{6DCA0368-01AC-C941-B949-0D4705F8B74F}" presName="connectorText" presStyleLbl="sibTrans2D1" presStyleIdx="1" presStyleCnt="2"/>
      <dgm:spPr/>
      <dgm:t>
        <a:bodyPr/>
        <a:lstStyle/>
        <a:p>
          <a:endParaRPr lang="en-US"/>
        </a:p>
      </dgm:t>
    </dgm:pt>
    <dgm:pt modelId="{253363C6-FBAA-7847-8DBC-381FC1411E27}" type="pres">
      <dgm:prSet presAssocID="{8CC842BB-66B5-9946-8C3E-D58B7009CEFF}" presName="node" presStyleLbl="node1" presStyleIdx="2" presStyleCnt="3">
        <dgm:presLayoutVars>
          <dgm:bulletEnabled val="1"/>
        </dgm:presLayoutVars>
      </dgm:prSet>
      <dgm:spPr/>
      <dgm:t>
        <a:bodyPr/>
        <a:lstStyle/>
        <a:p>
          <a:endParaRPr lang="en-US"/>
        </a:p>
      </dgm:t>
    </dgm:pt>
  </dgm:ptLst>
  <dgm:cxnLst>
    <dgm:cxn modelId="{6D6E0706-3617-084F-BF72-51D5DCBB1EF1}" type="presOf" srcId="{4CB5980C-2331-4F49-8A13-D20ACC32DB3E}" destId="{7805174F-E292-D84B-91FC-CA58E8E2701F}" srcOrd="0" destOrd="0" presId="urn:microsoft.com/office/officeart/2005/8/layout/process1"/>
    <dgm:cxn modelId="{692258DB-A3D4-1542-B326-98271CE13BD5}" type="presOf" srcId="{8CC842BB-66B5-9946-8C3E-D58B7009CEFF}" destId="{253363C6-FBAA-7847-8DBC-381FC1411E27}" srcOrd="0" destOrd="0" presId="urn:microsoft.com/office/officeart/2005/8/layout/process1"/>
    <dgm:cxn modelId="{62002435-A959-2C48-B74E-65B9F90DEC1E}" type="presOf" srcId="{9B473CF9-B4AB-304F-92E4-DF8B487C02B4}" destId="{6F468975-3C31-5B49-B6C0-0E8A4CA82D7F}" srcOrd="0" destOrd="0" presId="urn:microsoft.com/office/officeart/2005/8/layout/process1"/>
    <dgm:cxn modelId="{A340CEB8-D80D-AD47-AC42-D7A39510C802}" srcId="{D73F9BEC-F93E-F24A-B6AF-5519476DE611}" destId="{8CC842BB-66B5-9946-8C3E-D58B7009CEFF}" srcOrd="2" destOrd="0" parTransId="{64F3D81B-3F08-E845-8BFD-966FB7B84E94}" sibTransId="{A02C7829-D0C4-C34A-8D2D-0D1E525ED182}"/>
    <dgm:cxn modelId="{79C1C926-F269-4643-8498-E9FFE2C65A75}" type="presOf" srcId="{AA73DFDF-A64D-9041-B86D-575CFA2BD624}" destId="{656D80F8-C014-1046-8748-859E2C85757C}" srcOrd="0" destOrd="0" presId="urn:microsoft.com/office/officeart/2005/8/layout/process1"/>
    <dgm:cxn modelId="{FB372856-D20C-F74C-93B8-7B117A73E35E}" type="presOf" srcId="{D73F9BEC-F93E-F24A-B6AF-5519476DE611}" destId="{B234391B-9319-D74D-BA65-3524D69FDFE0}" srcOrd="0" destOrd="0" presId="urn:microsoft.com/office/officeart/2005/8/layout/process1"/>
    <dgm:cxn modelId="{74C8DB39-E3FB-854A-8F3C-8ED4E0F532B3}" type="presOf" srcId="{AA73DFDF-A64D-9041-B86D-575CFA2BD624}" destId="{5D59CC40-C5A8-2A46-BE06-15E7C12EBBD6}" srcOrd="1" destOrd="0" presId="urn:microsoft.com/office/officeart/2005/8/layout/process1"/>
    <dgm:cxn modelId="{66254688-6794-0948-891A-88F9C78700AC}" srcId="{D73F9BEC-F93E-F24A-B6AF-5519476DE611}" destId="{9B473CF9-B4AB-304F-92E4-DF8B487C02B4}" srcOrd="1" destOrd="0" parTransId="{7E8FCE8B-3399-8448-AAC9-FBFB9F670BC2}" sibTransId="{6DCA0368-01AC-C941-B949-0D4705F8B74F}"/>
    <dgm:cxn modelId="{083CE181-7EB2-774A-97D1-AE0EE4A0652B}" type="presOf" srcId="{6DCA0368-01AC-C941-B949-0D4705F8B74F}" destId="{B2FA233F-3FBC-3F41-87DA-17C503562A1F}" srcOrd="1" destOrd="0" presId="urn:microsoft.com/office/officeart/2005/8/layout/process1"/>
    <dgm:cxn modelId="{A348E725-2EB6-C84B-AC12-51759BE7909C}" srcId="{D73F9BEC-F93E-F24A-B6AF-5519476DE611}" destId="{4CB5980C-2331-4F49-8A13-D20ACC32DB3E}" srcOrd="0" destOrd="0" parTransId="{6D019EA9-00DB-2F42-9067-D9C23EAF21D3}" sibTransId="{AA73DFDF-A64D-9041-B86D-575CFA2BD624}"/>
    <dgm:cxn modelId="{64B7F874-F755-F941-8643-96A91B2B692B}" type="presOf" srcId="{6DCA0368-01AC-C941-B949-0D4705F8B74F}" destId="{FEA55A68-A11E-A145-84E7-5AB1FDD84179}" srcOrd="0" destOrd="0" presId="urn:microsoft.com/office/officeart/2005/8/layout/process1"/>
    <dgm:cxn modelId="{ACA10B1B-27D7-9644-96ED-6815058BDDF1}" type="presParOf" srcId="{B234391B-9319-D74D-BA65-3524D69FDFE0}" destId="{7805174F-E292-D84B-91FC-CA58E8E2701F}" srcOrd="0" destOrd="0" presId="urn:microsoft.com/office/officeart/2005/8/layout/process1"/>
    <dgm:cxn modelId="{DADCB594-F0E3-FC41-BD10-18F0AB6B389D}" type="presParOf" srcId="{B234391B-9319-D74D-BA65-3524D69FDFE0}" destId="{656D80F8-C014-1046-8748-859E2C85757C}" srcOrd="1" destOrd="0" presId="urn:microsoft.com/office/officeart/2005/8/layout/process1"/>
    <dgm:cxn modelId="{CB3C1675-384D-694A-8B01-11862A3F7073}" type="presParOf" srcId="{656D80F8-C014-1046-8748-859E2C85757C}" destId="{5D59CC40-C5A8-2A46-BE06-15E7C12EBBD6}" srcOrd="0" destOrd="0" presId="urn:microsoft.com/office/officeart/2005/8/layout/process1"/>
    <dgm:cxn modelId="{D0C6439E-12D1-6B4C-921C-5E294D80F2D0}" type="presParOf" srcId="{B234391B-9319-D74D-BA65-3524D69FDFE0}" destId="{6F468975-3C31-5B49-B6C0-0E8A4CA82D7F}" srcOrd="2" destOrd="0" presId="urn:microsoft.com/office/officeart/2005/8/layout/process1"/>
    <dgm:cxn modelId="{6C163F5A-CA30-C74D-85EB-BF0E2FEFEBFF}" type="presParOf" srcId="{B234391B-9319-D74D-BA65-3524D69FDFE0}" destId="{FEA55A68-A11E-A145-84E7-5AB1FDD84179}" srcOrd="3" destOrd="0" presId="urn:microsoft.com/office/officeart/2005/8/layout/process1"/>
    <dgm:cxn modelId="{575E75C9-46DE-4542-9DCA-3ECAEACCA27C}" type="presParOf" srcId="{FEA55A68-A11E-A145-84E7-5AB1FDD84179}" destId="{B2FA233F-3FBC-3F41-87DA-17C503562A1F}" srcOrd="0" destOrd="0" presId="urn:microsoft.com/office/officeart/2005/8/layout/process1"/>
    <dgm:cxn modelId="{EA59872F-2BE3-794C-8C7C-9034E397449A}" type="presParOf" srcId="{B234391B-9319-D74D-BA65-3524D69FDFE0}" destId="{253363C6-FBAA-7847-8DBC-381FC1411E27}"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5174F-E292-D84B-91FC-CA58E8E2701F}">
      <dsp:nvSpPr>
        <dsp:cNvPr id="0" name=""/>
        <dsp:cNvSpPr/>
      </dsp:nvSpPr>
      <dsp:spPr>
        <a:xfrm>
          <a:off x="10465" y="1039506"/>
          <a:ext cx="3127933" cy="1876760"/>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Minimize TCB</a:t>
          </a:r>
          <a:endParaRPr lang="en-US" sz="3900" kern="1200" dirty="0"/>
        </a:p>
      </dsp:txBody>
      <dsp:txXfrm>
        <a:off x="65433" y="1094474"/>
        <a:ext cx="3017997" cy="1766824"/>
      </dsp:txXfrm>
    </dsp:sp>
    <dsp:sp modelId="{656D80F8-C014-1046-8748-859E2C85757C}">
      <dsp:nvSpPr>
        <dsp:cNvPr id="0" name=""/>
        <dsp:cNvSpPr/>
      </dsp:nvSpPr>
      <dsp:spPr>
        <a:xfrm>
          <a:off x="3451192" y="1590023"/>
          <a:ext cx="663121" cy="775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3451192" y="1745168"/>
        <a:ext cx="464185" cy="465437"/>
      </dsp:txXfrm>
    </dsp:sp>
    <dsp:sp modelId="{6F468975-3C31-5B49-B6C0-0E8A4CA82D7F}">
      <dsp:nvSpPr>
        <dsp:cNvPr id="0" name=""/>
        <dsp:cNvSpPr/>
      </dsp:nvSpPr>
      <dsp:spPr>
        <a:xfrm>
          <a:off x="4389572" y="1039506"/>
          <a:ext cx="3127933" cy="1876760"/>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Formal analysis / Proof</a:t>
          </a:r>
          <a:endParaRPr lang="en-US" sz="3900" kern="1200" dirty="0"/>
        </a:p>
      </dsp:txBody>
      <dsp:txXfrm>
        <a:off x="4444540" y="1094474"/>
        <a:ext cx="3017997" cy="1766824"/>
      </dsp:txXfrm>
    </dsp:sp>
    <dsp:sp modelId="{FEA55A68-A11E-A145-84E7-5AB1FDD84179}">
      <dsp:nvSpPr>
        <dsp:cNvPr id="0" name=""/>
        <dsp:cNvSpPr/>
      </dsp:nvSpPr>
      <dsp:spPr>
        <a:xfrm>
          <a:off x="7830299" y="1590023"/>
          <a:ext cx="663121" cy="7757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29999"/>
              </a:schemeClr>
            </a:gs>
            <a:gs pos="100000">
              <a:schemeClr val="accent1">
                <a:tint val="60000"/>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7830299" y="1745168"/>
        <a:ext cx="464185" cy="465437"/>
      </dsp:txXfrm>
    </dsp:sp>
    <dsp:sp modelId="{253363C6-FBAA-7847-8DBC-381FC1411E27}">
      <dsp:nvSpPr>
        <dsp:cNvPr id="0" name=""/>
        <dsp:cNvSpPr/>
      </dsp:nvSpPr>
      <dsp:spPr>
        <a:xfrm>
          <a:off x="8768679" y="1039506"/>
          <a:ext cx="3127933" cy="1876760"/>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a:outerShdw blurRad="50800" dist="127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Transparent</a:t>
          </a:r>
          <a:endParaRPr lang="en-US" sz="3900" kern="1200" dirty="0"/>
        </a:p>
      </dsp:txBody>
      <dsp:txXfrm>
        <a:off x="8823647" y="1094474"/>
        <a:ext cx="3017997" cy="17668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xfrm>
            <a:off x="1143000" y="685800"/>
            <a:ext cx="4572000" cy="3429000"/>
          </a:xfrm>
          <a:prstGeom prst="rect">
            <a:avLst/>
          </a:prstGeom>
        </p:spPr>
        <p:txBody>
          <a:bodyPr/>
          <a:lstStyle/>
          <a:p>
            <a:endParaRPr/>
          </a:p>
        </p:txBody>
      </p:sp>
      <p:sp>
        <p:nvSpPr>
          <p:cNvPr id="279" name="Shape 2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dirty="0"/>
              <a:t>I'm going to talk today about cryptocurrencies, the technologies that have been inspired by and built upon them, and their two contrasting personalities. </a:t>
            </a:r>
          </a:p>
        </p:txBody>
      </p:sp>
    </p:spTree>
    <p:extLst>
      <p:ext uri="{BB962C8B-B14F-4D97-AF65-F5344CB8AC3E}">
        <p14:creationId xmlns:p14="http://schemas.microsoft.com/office/powerpoint/2010/main" val="77230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marL="284479" indent="-284479" defTabSz="373887">
              <a:spcBef>
                <a:spcPts val="600"/>
              </a:spcBef>
              <a:defRPr sz="3520"/>
            </a:pPr>
            <a:r>
              <a:rPr lang="en-US" dirty="0" smtClean="0"/>
              <a:t>Relying contract sends query </a:t>
            </a:r>
            <a:r>
              <a:rPr lang="en-US" i="1" dirty="0" smtClean="0"/>
              <a:t>Q</a:t>
            </a:r>
            <a:r>
              <a:rPr lang="en-US" dirty="0" smtClean="0"/>
              <a:t> to TC</a:t>
            </a:r>
          </a:p>
          <a:p>
            <a:pPr marL="284479" indent="-284479" defTabSz="373887">
              <a:spcBef>
                <a:spcPts val="800"/>
              </a:spcBef>
              <a:defRPr sz="3520"/>
            </a:pPr>
            <a:r>
              <a:rPr lang="en-US" dirty="0" smtClean="0"/>
              <a:t>Goal: TC returns correct answer </a:t>
            </a:r>
            <a:r>
              <a:rPr lang="en-US" i="1" dirty="0" smtClean="0"/>
              <a:t>A</a:t>
            </a:r>
            <a:r>
              <a:rPr lang="en-US" dirty="0" smtClean="0"/>
              <a:t> to query </a:t>
            </a:r>
            <a:r>
              <a:rPr lang="en-US" i="1" dirty="0" smtClean="0"/>
              <a:t>Q</a:t>
            </a:r>
            <a:r>
              <a:rPr lang="en-US" dirty="0" smtClean="0"/>
              <a:t> </a:t>
            </a:r>
          </a:p>
          <a:p>
            <a:endParaRPr lang="en-US" dirty="0" smtClean="0"/>
          </a:p>
          <a:p>
            <a:r>
              <a:rPr dirty="0" smtClean="0"/>
              <a:t>Another </a:t>
            </a:r>
            <a:r>
              <a:rPr dirty="0"/>
              <a:t>way to look at this is that the adversary controls the network, which includes everything outside the enclave and two other components</a:t>
            </a:r>
          </a:p>
        </p:txBody>
      </p:sp>
    </p:spTree>
    <p:extLst>
      <p:ext uri="{BB962C8B-B14F-4D97-AF65-F5344CB8AC3E}">
        <p14:creationId xmlns:p14="http://schemas.microsoft.com/office/powerpoint/2010/main" val="2083126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for this tripartite TCB is such a design allows us to shrink the size of TCB without losing any security guarantee.</a:t>
            </a:r>
            <a:endParaRPr lang="en-US" dirty="0"/>
          </a:p>
        </p:txBody>
      </p:sp>
    </p:spTree>
    <p:extLst>
      <p:ext uri="{BB962C8B-B14F-4D97-AF65-F5344CB8AC3E}">
        <p14:creationId xmlns:p14="http://schemas.microsoft.com/office/powerpoint/2010/main" val="86922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marL="284479" indent="-284479" defTabSz="373887">
              <a:spcBef>
                <a:spcPts val="600"/>
              </a:spcBef>
              <a:defRPr sz="3520"/>
            </a:pPr>
            <a:r>
              <a:rPr lang="en-US" dirty="0" smtClean="0"/>
              <a:t>Relying contract sends query </a:t>
            </a:r>
            <a:r>
              <a:rPr lang="en-US" i="1" dirty="0" smtClean="0"/>
              <a:t>Q</a:t>
            </a:r>
            <a:r>
              <a:rPr lang="en-US" dirty="0" smtClean="0"/>
              <a:t> to TC</a:t>
            </a:r>
          </a:p>
          <a:p>
            <a:pPr marL="284479" indent="-284479" defTabSz="373887">
              <a:spcBef>
                <a:spcPts val="800"/>
              </a:spcBef>
              <a:defRPr sz="3520"/>
            </a:pPr>
            <a:r>
              <a:rPr lang="en-US" dirty="0" smtClean="0"/>
              <a:t>Goal: TC returns correct answer </a:t>
            </a:r>
            <a:r>
              <a:rPr lang="en-US" i="1" dirty="0" smtClean="0"/>
              <a:t>A</a:t>
            </a:r>
            <a:r>
              <a:rPr lang="en-US" dirty="0" smtClean="0"/>
              <a:t> to query </a:t>
            </a:r>
            <a:r>
              <a:rPr lang="en-US" i="1" dirty="0" smtClean="0"/>
              <a:t>Q</a:t>
            </a:r>
            <a:r>
              <a:rPr lang="en-US" dirty="0" smtClean="0"/>
              <a:t> </a:t>
            </a:r>
          </a:p>
          <a:p>
            <a:endParaRPr lang="en-US" dirty="0" smtClean="0"/>
          </a:p>
          <a:p>
            <a:r>
              <a:rPr dirty="0" smtClean="0"/>
              <a:t>Another </a:t>
            </a:r>
            <a:r>
              <a:rPr dirty="0"/>
              <a:t>way to look at this is that the adversary controls the network, which includes everything outside the enclave and two other components</a:t>
            </a:r>
          </a:p>
        </p:txBody>
      </p:sp>
    </p:spTree>
    <p:extLst>
      <p:ext uri="{BB962C8B-B14F-4D97-AF65-F5344CB8AC3E}">
        <p14:creationId xmlns:p14="http://schemas.microsoft.com/office/powerpoint/2010/main" val="1244171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r>
              <a:t>Town Crier is adrift in this adversarial sea</a:t>
            </a:r>
          </a:p>
        </p:txBody>
      </p:sp>
    </p:spTree>
    <p:extLst>
      <p:ext uri="{BB962C8B-B14F-4D97-AF65-F5344CB8AC3E}">
        <p14:creationId xmlns:p14="http://schemas.microsoft.com/office/powerpoint/2010/main" val="9389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pPr marL="342900" indent="-342900">
              <a:lnSpc>
                <a:spcPct val="117999"/>
              </a:lnSpc>
              <a:buFontTx/>
              <a:buChar char="-"/>
              <a:defRPr sz="2200">
                <a:latin typeface="Helvetica Neue"/>
                <a:ea typeface="Helvetica Neue"/>
                <a:cs typeface="Helvetica Neue"/>
                <a:sym typeface="Helvetica Neue"/>
              </a:defRPr>
            </a:pPr>
            <a:r>
              <a:rPr dirty="0" smtClean="0"/>
              <a:t>Smart </a:t>
            </a:r>
            <a:r>
              <a:rPr dirty="0"/>
              <a:t>contracts are one of the most exciting developments in blockchain technology. </a:t>
            </a:r>
            <a:r>
              <a:rPr lang="en-US" dirty="0" smtClean="0"/>
              <a:t>But it’s also</a:t>
            </a:r>
            <a:r>
              <a:rPr lang="en-US" baseline="0" dirty="0" smtClean="0"/>
              <a:t> faced with a grand challenge, which is the lack of authenticated data.</a:t>
            </a:r>
          </a:p>
          <a:p>
            <a:pPr marL="342900" indent="-342900">
              <a:lnSpc>
                <a:spcPct val="117999"/>
              </a:lnSpc>
              <a:buFontTx/>
              <a:buChar char="-"/>
              <a:defRPr sz="2200">
                <a:latin typeface="Helvetica Neue"/>
                <a:ea typeface="Helvetica Neue"/>
                <a:cs typeface="Helvetica Neue"/>
                <a:sym typeface="Helvetica Neue"/>
              </a:defRPr>
            </a:pPr>
            <a:r>
              <a:rPr dirty="0" smtClean="0"/>
              <a:t>If </a:t>
            </a:r>
            <a:r>
              <a:rPr dirty="0"/>
              <a:t>it's a financial instrument it needs access to equity prices. [Animation] Other smart contracts may need commodity prices, webpage contents, </a:t>
            </a:r>
            <a:r>
              <a:rPr dirty="0" smtClean="0"/>
              <a:t>etc.</a:t>
            </a:r>
            <a:endParaRPr lang="en-US" dirty="0" smtClean="0"/>
          </a:p>
          <a:p>
            <a:pPr marL="342900" indent="-342900">
              <a:lnSpc>
                <a:spcPct val="117999"/>
              </a:lnSpc>
              <a:buFontTx/>
              <a:buChar char="-"/>
              <a:defRPr sz="2200">
                <a:latin typeface="Helvetica Neue"/>
                <a:ea typeface="Helvetica Neue"/>
                <a:cs typeface="Helvetica Neue"/>
                <a:sym typeface="Helvetica Neue"/>
              </a:defRPr>
            </a:pPr>
            <a:r>
              <a:rPr dirty="0" smtClean="0"/>
              <a:t>Smart </a:t>
            </a:r>
            <a:r>
              <a:rPr dirty="0"/>
              <a:t>contracts are data-hungry blockchain objects and today there's a lack of good ways to feed them.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marL="226695" indent="-226695" defTabSz="297941">
              <a:spcBef>
                <a:spcPts val="500"/>
              </a:spcBef>
              <a:defRPr sz="2805"/>
            </a:pPr>
            <a:r>
              <a:rPr lang="en-US" sz="3200" dirty="0" smtClean="0"/>
              <a:t>Data must come from user account!</a:t>
            </a:r>
          </a:p>
          <a:p>
            <a:pPr marL="226695" indent="-226695" defTabSz="297941">
              <a:spcBef>
                <a:spcPts val="500"/>
              </a:spcBef>
              <a:defRPr sz="2805"/>
            </a:pPr>
            <a:r>
              <a:rPr lang="en-US" sz="3200" dirty="0" smtClean="0"/>
              <a:t>So </a:t>
            </a:r>
            <a:r>
              <a:rPr lang="en-US" sz="3200" b="1" dirty="0" smtClean="0"/>
              <a:t>Authenticity</a:t>
            </a:r>
            <a:r>
              <a:rPr lang="en-US" sz="3200" dirty="0" smtClean="0"/>
              <a:t> becomes critical.</a:t>
            </a:r>
          </a:p>
          <a:p>
            <a:pPr marL="226695" indent="-226695" defTabSz="297941">
              <a:spcBef>
                <a:spcPts val="500"/>
              </a:spcBef>
              <a:defRPr sz="2805"/>
            </a:pPr>
            <a:r>
              <a:rPr lang="en-US" sz="3200" dirty="0" smtClean="0"/>
              <a:t>Proposed sources:</a:t>
            </a:r>
          </a:p>
          <a:p>
            <a:pPr marL="573034" lvl="1" indent="-346339" defTabSz="297941">
              <a:spcBef>
                <a:spcPts val="500"/>
              </a:spcBef>
              <a:defRPr sz="2805"/>
            </a:pPr>
            <a:r>
              <a:rPr lang="en-US" sz="3200" dirty="0" smtClean="0"/>
              <a:t>Prediction markets (e.g., Gnosis)</a:t>
            </a:r>
          </a:p>
          <a:p>
            <a:pPr marL="573034" lvl="1" indent="-346339" defTabSz="297941">
              <a:spcBef>
                <a:spcPts val="500"/>
              </a:spcBef>
              <a:defRPr sz="2805"/>
            </a:pPr>
            <a:r>
              <a:rPr lang="en-US" sz="3200" dirty="0" smtClean="0"/>
              <a:t>Oracles, e.g., </a:t>
            </a:r>
            <a:r>
              <a:rPr lang="en-US" sz="3200" dirty="0" err="1" smtClean="0"/>
              <a:t>Oraclize.it</a:t>
            </a:r>
            <a:endParaRPr lang="en-US" sz="3200" dirty="0" smtClean="0"/>
          </a:p>
          <a:p>
            <a:pPr marL="581924" lvl="2" indent="-346339" defTabSz="297941">
              <a:spcBef>
                <a:spcPts val="500"/>
              </a:spcBef>
              <a:defRPr sz="2805"/>
            </a:pPr>
            <a:r>
              <a:rPr lang="en-US" sz="3200" dirty="0" smtClean="0"/>
              <a:t>Big data brokers serve data (e.g., TLS-N)</a:t>
            </a:r>
            <a:endParaRPr lang="en-US" sz="3200" dirty="0"/>
          </a:p>
        </p:txBody>
      </p:sp>
    </p:spTree>
    <p:extLst>
      <p:ext uri="{BB962C8B-B14F-4D97-AF65-F5344CB8AC3E}">
        <p14:creationId xmlns:p14="http://schemas.microsoft.com/office/powerpoint/2010/main" val="121127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way to obtain authentic data is to construct proofs based on TLS. </a:t>
            </a:r>
          </a:p>
          <a:p>
            <a:r>
              <a:rPr lang="en-US" baseline="0" dirty="0" smtClean="0"/>
              <a:t>There are two other proposals in parallel with TC</a:t>
            </a:r>
            <a:endParaRPr lang="en-US" dirty="0"/>
          </a:p>
        </p:txBody>
      </p:sp>
    </p:spTree>
    <p:extLst>
      <p:ext uri="{BB962C8B-B14F-4D97-AF65-F5344CB8AC3E}">
        <p14:creationId xmlns:p14="http://schemas.microsoft.com/office/powerpoint/2010/main" val="183607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761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3905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is not specific to SGX. don’t know about you, but all of my laptops,</a:t>
            </a:r>
            <a:r>
              <a:rPr lang="en-US" baseline="0" dirty="0" smtClean="0"/>
              <a:t> desktops have Intel CPU. </a:t>
            </a:r>
            <a:endParaRPr lang="en-US" dirty="0"/>
          </a:p>
        </p:txBody>
      </p:sp>
    </p:spTree>
    <p:extLst>
      <p:ext uri="{BB962C8B-B14F-4D97-AF65-F5344CB8AC3E}">
        <p14:creationId xmlns:p14="http://schemas.microsoft.com/office/powerpoint/2010/main" val="173050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dwelling</a:t>
            </a:r>
            <a:r>
              <a:rPr lang="en-US" baseline="0" dirty="0" smtClean="0"/>
              <a:t> too much on technical details, I’d like provide you a highlight of TC system. </a:t>
            </a:r>
          </a:p>
          <a:p>
            <a:r>
              <a:rPr lang="en-US" baseline="0" dirty="0" smtClean="0"/>
              <a:t>In a nutshell, two capabilities enabled by SGX form the foundation</a:t>
            </a:r>
          </a:p>
          <a:p>
            <a:pPr marL="342900" indent="-342900">
              <a:buFontTx/>
              <a:buChar char="-"/>
            </a:pPr>
            <a:r>
              <a:rPr lang="en-US" baseline="0" dirty="0" smtClean="0"/>
              <a:t>HTTPS terminates in Enclave</a:t>
            </a:r>
          </a:p>
          <a:p>
            <a:pPr marL="342900" indent="-342900">
              <a:buFontTx/>
              <a:buChar char="-"/>
            </a:pPr>
            <a:r>
              <a:rPr lang="en-US" baseline="0" dirty="0" smtClean="0"/>
              <a:t>Secure keys are generated within the Enclave (nobody sees it)</a:t>
            </a:r>
            <a:endParaRPr lang="en-US" dirty="0"/>
          </a:p>
        </p:txBody>
      </p:sp>
    </p:spTree>
    <p:extLst>
      <p:ext uri="{BB962C8B-B14F-4D97-AF65-F5344CB8AC3E}">
        <p14:creationId xmlns:p14="http://schemas.microsoft.com/office/powerpoint/2010/main" val="114930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dive into technical discussion, I’d like</a:t>
            </a:r>
            <a:r>
              <a:rPr lang="en-US" baseline="0" dirty="0" smtClean="0"/>
              <a:t> to highlight the design principles we followed while developing TC so that you could have a better understanding. We believe these principles are also applicable to other systems where security is a priority.</a:t>
            </a:r>
          </a:p>
          <a:p>
            <a:endParaRPr lang="en-US" baseline="0" dirty="0" smtClean="0"/>
          </a:p>
          <a:p>
            <a:pPr marL="342900" indent="-342900">
              <a:buFontTx/>
              <a:buChar char="-"/>
            </a:pPr>
            <a:r>
              <a:rPr lang="en-US" baseline="0" dirty="0" smtClean="0"/>
              <a:t>First, we design the system with the goal of minimizing TCB in mind. SGX and </a:t>
            </a:r>
            <a:r>
              <a:rPr lang="en-US" baseline="0" dirty="0" err="1" smtClean="0"/>
              <a:t>blockchain</a:t>
            </a:r>
            <a:r>
              <a:rPr lang="en-US" baseline="0" dirty="0" smtClean="0"/>
              <a:t> have different chars. We took advantage of both and combine them strategically to reduce the code in SGX enclave.</a:t>
            </a:r>
          </a:p>
          <a:p>
            <a:pPr marL="342900" indent="-342900">
              <a:buFontTx/>
              <a:buChar char="-"/>
            </a:pPr>
            <a:r>
              <a:rPr lang="en-US" baseline="0" dirty="0" smtClean="0"/>
              <a:t>Second, we strongly believe that we can only claim security if we can prove it. Formal proof is not only necessary but also constructive. Because conducting proof exposes security vulnerabilities. That’s why we performed a rigorous modeling and proof. This is only possible if the system is well designed</a:t>
            </a:r>
            <a:r>
              <a:rPr lang="en-US" baseline="0" dirty="0" smtClean="0"/>
              <a:t>.</a:t>
            </a:r>
            <a:endParaRPr lang="en-US" baseline="0" dirty="0" smtClean="0"/>
          </a:p>
          <a:p>
            <a:pPr marL="342900" indent="-342900">
              <a:buFontTx/>
              <a:buChar char="-"/>
            </a:pPr>
            <a:r>
              <a:rPr lang="en-US" baseline="0" dirty="0" smtClean="0"/>
              <a:t>Third, we are totally transparent about the trust assumptions and guarantees. We also open source the entire code base for people to inspect at will. This actually is made possible by the proof we had, because otherwise even the builder of the system can not be sure about the security guarantees.</a:t>
            </a:r>
          </a:p>
          <a:p>
            <a:pPr marL="342900" indent="-342900">
              <a:buFontTx/>
              <a:buChar char="-"/>
            </a:pPr>
            <a:endParaRPr lang="en-US" baseline="0" dirty="0" smtClean="0"/>
          </a:p>
        </p:txBody>
      </p:sp>
    </p:spTree>
    <p:extLst>
      <p:ext uri="{BB962C8B-B14F-4D97-AF65-F5344CB8AC3E}">
        <p14:creationId xmlns:p14="http://schemas.microsoft.com/office/powerpoint/2010/main" val="28930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2999418"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Granite"/>
          <p:cNvSpPr/>
          <p:nvPr/>
        </p:nvSpPr>
        <p:spPr>
          <a:xfrm>
            <a:off x="758613" y="1842346"/>
            <a:ext cx="10837335" cy="108374"/>
          </a:xfrm>
          <a:prstGeom prst="roundRect">
            <a:avLst>
              <a:gd name="adj" fmla="val 11719"/>
            </a:avLst>
          </a:prstGeom>
          <a:blipFill>
            <a:blip r:embed="rId2"/>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118"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5"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26"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4"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35"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4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52" name="Title Text"/>
          <p:cNvSpPr>
            <a:spLocks noGrp="1"/>
          </p:cNvSpPr>
          <p:nvPr>
            <p:ph type="title"/>
          </p:nvPr>
        </p:nvSpPr>
        <p:spPr>
          <a:xfrm>
            <a:off x="649217" y="128765"/>
            <a:ext cx="11700225" cy="2147075"/>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53" name="Slide Number"/>
          <p:cNvSpPr>
            <a:spLocks noGrp="1"/>
          </p:cNvSpPr>
          <p:nvPr>
            <p:ph type="sldNum" sz="quarter" idx="2"/>
          </p:nvPr>
        </p:nvSpPr>
        <p:spPr>
          <a:xfrm>
            <a:off x="9322496" y="9034367"/>
            <a:ext cx="3026945"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0"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16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69"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6"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3"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84"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2"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193"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1"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02"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0" name="Title Text"/>
          <p:cNvSpPr>
            <a:spLocks noGrp="1"/>
          </p:cNvSpPr>
          <p:nvPr>
            <p:ph type="title"/>
          </p:nvPr>
        </p:nvSpPr>
        <p:spPr>
          <a:xfrm>
            <a:off x="650239" y="130952"/>
            <a:ext cx="11704322" cy="2144888"/>
          </a:xfrm>
          <a:prstGeom prst="rect">
            <a:avLst/>
          </a:prstGeom>
        </p:spPr>
        <p:txBody>
          <a:bodyPr lIns="65023" tIns="65023" rIns="65023" bIns="65023"/>
          <a:lstStyle>
            <a:lvl1pPr defTabSz="914400">
              <a:defRPr sz="6200">
                <a:latin typeface="Calibri"/>
                <a:ea typeface="Calibri"/>
                <a:cs typeface="Calibri"/>
                <a:sym typeface="Calibri"/>
              </a:defRPr>
            </a:lvl1pPr>
          </a:lstStyle>
          <a:p>
            <a:r>
              <a:t>Title Text</a:t>
            </a:r>
          </a:p>
        </p:txBody>
      </p:sp>
      <p:sp>
        <p:nvSpPr>
          <p:cNvPr id="211"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914400">
              <a:spcBef>
                <a:spcPts val="700"/>
              </a:spcBef>
              <a:buSzPct val="100000"/>
              <a:buFont typeface="Arial"/>
              <a:defRPr sz="4400">
                <a:latin typeface="Calibri"/>
                <a:ea typeface="Calibri"/>
                <a:cs typeface="Calibri"/>
                <a:sym typeface="Calibri"/>
              </a:defRPr>
            </a:lvl1pPr>
            <a:lvl2pPr marL="906235" indent="-449035" defTabSz="914400">
              <a:spcBef>
                <a:spcPts val="700"/>
              </a:spcBef>
              <a:buSzPct val="100000"/>
              <a:buFont typeface="Arial"/>
              <a:buChar char="–"/>
              <a:defRPr sz="4400">
                <a:latin typeface="Calibri"/>
                <a:ea typeface="Calibri"/>
                <a:cs typeface="Calibri"/>
                <a:sym typeface="Calibri"/>
              </a:defRPr>
            </a:lvl2pPr>
            <a:lvl3pPr indent="-419100" defTabSz="914400">
              <a:spcBef>
                <a:spcPts val="700"/>
              </a:spcBef>
              <a:buSzPct val="100000"/>
              <a:buFont typeface="Arial"/>
              <a:defRPr sz="4400">
                <a:latin typeface="Calibri"/>
                <a:ea typeface="Calibri"/>
                <a:cs typeface="Calibri"/>
                <a:sym typeface="Calibri"/>
              </a:defRPr>
            </a:lvl3pPr>
            <a:lvl4pPr marL="1874520" indent="-502920" defTabSz="914400">
              <a:spcBef>
                <a:spcPts val="700"/>
              </a:spcBef>
              <a:buSzPct val="100000"/>
              <a:buFont typeface="Arial"/>
              <a:buChar char="–"/>
              <a:defRPr sz="4400">
                <a:latin typeface="Calibri"/>
                <a:ea typeface="Calibri"/>
                <a:cs typeface="Calibri"/>
                <a:sym typeface="Calibri"/>
              </a:defRPr>
            </a:lvl4pPr>
            <a:lvl5pPr marL="2331720" indent="-502920" defTabSz="9144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2"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9144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9" name="Title Text"/>
          <p:cNvSpPr>
            <a:spLocks noGrp="1"/>
          </p:cNvSpPr>
          <p:nvPr>
            <p:ph type="title"/>
          </p:nvPr>
        </p:nvSpPr>
        <p:spPr>
          <a:xfrm>
            <a:off x="650239" y="130952"/>
            <a:ext cx="11704322" cy="2144888"/>
          </a:xfrm>
          <a:prstGeom prst="rect">
            <a:avLst/>
          </a:prstGeom>
        </p:spPr>
        <p:txBody>
          <a:bodyPr lIns="65023" tIns="65023" rIns="65023" bIns="65023">
            <a:noAutofit/>
          </a:bodyPr>
          <a:lstStyle>
            <a:lvl1pPr defTabSz="914400">
              <a:defRPr sz="6200">
                <a:latin typeface="Arial"/>
                <a:ea typeface="Arial"/>
                <a:cs typeface="Arial"/>
                <a:sym typeface="Arial"/>
              </a:defRPr>
            </a:lvl1pPr>
          </a:lstStyle>
          <a:p>
            <a:r>
              <a:t>Title Text</a:t>
            </a:r>
          </a:p>
        </p:txBody>
      </p:sp>
      <p:sp>
        <p:nvSpPr>
          <p:cNvPr id="220" name="Body Level One…"/>
          <p:cNvSpPr>
            <a:spLocks noGrp="1"/>
          </p:cNvSpPr>
          <p:nvPr>
            <p:ph type="body" idx="1"/>
          </p:nvPr>
        </p:nvSpPr>
        <p:spPr>
          <a:xfrm>
            <a:off x="650239" y="2275839"/>
            <a:ext cx="11704322" cy="7477761"/>
          </a:xfrm>
          <a:prstGeom prst="rect">
            <a:avLst/>
          </a:prstGeom>
        </p:spPr>
        <p:txBody>
          <a:bodyPr lIns="65023" tIns="65023" rIns="65023" bIns="65023" anchor="t">
            <a:noAutofit/>
          </a:bodyPr>
          <a:lstStyle>
            <a:lvl1pPr marL="471487" indent="-471487" defTabSz="914400">
              <a:spcBef>
                <a:spcPts val="700"/>
              </a:spcBef>
              <a:buSzPct val="100000"/>
              <a:defRPr sz="4400">
                <a:latin typeface="Arial"/>
                <a:ea typeface="Arial"/>
                <a:cs typeface="Arial"/>
                <a:sym typeface="Arial"/>
              </a:defRPr>
            </a:lvl1pPr>
            <a:lvl2pPr marL="906235" indent="-449035" defTabSz="914400">
              <a:spcBef>
                <a:spcPts val="700"/>
              </a:spcBef>
              <a:buSzPct val="100000"/>
              <a:buChar char="–"/>
              <a:defRPr sz="4400">
                <a:latin typeface="Arial"/>
                <a:ea typeface="Arial"/>
                <a:cs typeface="Arial"/>
                <a:sym typeface="Arial"/>
              </a:defRPr>
            </a:lvl2pPr>
            <a:lvl3pPr indent="-419100" defTabSz="914400">
              <a:spcBef>
                <a:spcPts val="700"/>
              </a:spcBef>
              <a:buSzPct val="100000"/>
              <a:defRPr sz="4400">
                <a:latin typeface="Arial"/>
                <a:ea typeface="Arial"/>
                <a:cs typeface="Arial"/>
                <a:sym typeface="Arial"/>
              </a:defRPr>
            </a:lvl3pPr>
            <a:lvl4pPr marL="1874520" indent="-502920" defTabSz="914400">
              <a:spcBef>
                <a:spcPts val="700"/>
              </a:spcBef>
              <a:buSzPct val="100000"/>
              <a:buChar char="–"/>
              <a:defRPr sz="4400">
                <a:latin typeface="Arial"/>
                <a:ea typeface="Arial"/>
                <a:cs typeface="Arial"/>
                <a:sym typeface="Arial"/>
              </a:defRPr>
            </a:lvl4pPr>
            <a:lvl5pPr marL="2331720" indent="-502920" defTabSz="914400">
              <a:spcBef>
                <a:spcPts val="700"/>
              </a:spcBef>
              <a:buSzPct val="100000"/>
              <a:buChar char="»"/>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a:spLocks noGrp="1"/>
          </p:cNvSpPr>
          <p:nvPr>
            <p:ph type="sldNum" sz="quarter" idx="2"/>
          </p:nvPr>
        </p:nvSpPr>
        <p:spPr>
          <a:xfrm>
            <a:off x="9320107" y="8882098"/>
            <a:ext cx="3034454" cy="389270"/>
          </a:xfrm>
          <a:prstGeom prst="rect">
            <a:avLst/>
          </a:prstGeom>
        </p:spPr>
        <p:txBody>
          <a:bodyPr wrap="square" lIns="65023" tIns="65023" rIns="65023" bIns="65023"/>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8" name="Title Text"/>
          <p:cNvSpPr>
            <a:spLocks noGrp="1"/>
          </p:cNvSpPr>
          <p:nvPr>
            <p:ph type="title"/>
          </p:nvPr>
        </p:nvSpPr>
        <p:spPr>
          <a:xfrm>
            <a:off x="650239" y="130952"/>
            <a:ext cx="11704322" cy="2144888"/>
          </a:xfrm>
          <a:prstGeom prst="rect">
            <a:avLst/>
          </a:prstGeom>
        </p:spPr>
        <p:txBody>
          <a:bodyPr lIns="65023" tIns="65023" rIns="65023" bIns="65023"/>
          <a:lstStyle>
            <a:lvl1pPr defTabSz="457200">
              <a:defRPr sz="6200">
                <a:latin typeface="Calibri"/>
                <a:ea typeface="Calibri"/>
                <a:cs typeface="Calibri"/>
                <a:sym typeface="Calibri"/>
              </a:defRPr>
            </a:lvl1pPr>
          </a:lstStyle>
          <a:p>
            <a:r>
              <a:t>Title Text</a:t>
            </a:r>
          </a:p>
        </p:txBody>
      </p:sp>
      <p:sp>
        <p:nvSpPr>
          <p:cNvPr id="229" name="Body Level One…"/>
          <p:cNvSpPr>
            <a:spLocks noGrp="1"/>
          </p:cNvSpPr>
          <p:nvPr>
            <p:ph type="body" idx="1"/>
          </p:nvPr>
        </p:nvSpPr>
        <p:spPr>
          <a:xfrm>
            <a:off x="650239" y="2275839"/>
            <a:ext cx="11704322" cy="7477761"/>
          </a:xfrm>
          <a:prstGeom prst="rect">
            <a:avLst/>
          </a:prstGeom>
        </p:spPr>
        <p:txBody>
          <a:bodyPr lIns="65023" tIns="65023" rIns="65023" bIns="65023" anchor="t"/>
          <a:lstStyle>
            <a:lvl1pPr marL="471487" indent="-471487" defTabSz="457200">
              <a:spcBef>
                <a:spcPts val="700"/>
              </a:spcBef>
              <a:buSzPct val="100000"/>
              <a:buFont typeface="Arial"/>
              <a:defRPr sz="4400">
                <a:latin typeface="Calibri"/>
                <a:ea typeface="Calibri"/>
                <a:cs typeface="Calibri"/>
                <a:sym typeface="Calibri"/>
              </a:defRPr>
            </a:lvl1pPr>
            <a:lvl2pPr marL="906235" indent="-449035" defTabSz="457200">
              <a:spcBef>
                <a:spcPts val="700"/>
              </a:spcBef>
              <a:buSzPct val="100000"/>
              <a:buFont typeface="Arial"/>
              <a:buChar char="–"/>
              <a:defRPr sz="4400">
                <a:latin typeface="Calibri"/>
                <a:ea typeface="Calibri"/>
                <a:cs typeface="Calibri"/>
                <a:sym typeface="Calibri"/>
              </a:defRPr>
            </a:lvl2pPr>
            <a:lvl3pPr indent="-419100" defTabSz="457200">
              <a:spcBef>
                <a:spcPts val="700"/>
              </a:spcBef>
              <a:buSzPct val="100000"/>
              <a:buFont typeface="Arial"/>
              <a:defRPr sz="4400">
                <a:latin typeface="Calibri"/>
                <a:ea typeface="Calibri"/>
                <a:cs typeface="Calibri"/>
                <a:sym typeface="Calibri"/>
              </a:defRPr>
            </a:lvl3pPr>
            <a:lvl4pPr marL="1874520" indent="-502920" defTabSz="457200">
              <a:spcBef>
                <a:spcPts val="700"/>
              </a:spcBef>
              <a:buSzPct val="100000"/>
              <a:buFont typeface="Arial"/>
              <a:buChar char="–"/>
              <a:defRPr sz="4400">
                <a:latin typeface="Calibri"/>
                <a:ea typeface="Calibri"/>
                <a:cs typeface="Calibri"/>
                <a:sym typeface="Calibri"/>
              </a:defRPr>
            </a:lvl4pPr>
            <a:lvl5pPr marL="2331720" indent="-502920" defTabSz="457200">
              <a:spcBef>
                <a:spcPts val="700"/>
              </a:spcBef>
              <a:buSzPct val="100000"/>
              <a:buFont typeface="Arial"/>
              <a:buChar char="»"/>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0" name="Slide Number"/>
          <p:cNvSpPr>
            <a:spLocks noGrp="1"/>
          </p:cNvSpPr>
          <p:nvPr>
            <p:ph type="sldNum" sz="quarter" idx="2"/>
          </p:nvPr>
        </p:nvSpPr>
        <p:spPr>
          <a:xfrm>
            <a:off x="9320107" y="9114112"/>
            <a:ext cx="3034454" cy="371349"/>
          </a:xfrm>
          <a:prstGeom prst="rect">
            <a:avLst/>
          </a:prstGeom>
        </p:spPr>
        <p:txBody>
          <a:bodyPr wrap="square" lIns="65023" tIns="65023" rIns="65023" bIns="65023" anchor="ctr"/>
          <a:lstStyle>
            <a:lvl1pPr algn="r" defTabSz="457200">
              <a:defRPr sz="1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37"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bg>
      <p:bgPr>
        <a:gradFill flip="none" rotWithShape="1">
          <a:gsLst>
            <a:gs pos="0">
              <a:srgbClr val="FFFFFF"/>
            </a:gs>
            <a:gs pos="100000">
              <a:srgbClr val="FFFFFF"/>
            </a:gs>
          </a:gsLst>
          <a:lin ang="16200000" scaled="0"/>
        </a:gradFill>
        <a:effectLst/>
      </p:bgPr>
    </p:bg>
    <p:spTree>
      <p:nvGrpSpPr>
        <p:cNvPr id="1" name=""/>
        <p:cNvGrpSpPr/>
        <p:nvPr/>
      </p:nvGrpSpPr>
      <p:grpSpPr>
        <a:xfrm>
          <a:off x="0" y="0"/>
          <a:ext cx="0" cy="0"/>
          <a:chOff x="0" y="0"/>
          <a:chExt cx="0" cy="0"/>
        </a:xfrm>
      </p:grpSpPr>
      <p:sp>
        <p:nvSpPr>
          <p:cNvPr id="244" name="Slide Number"/>
          <p:cNvSpPr>
            <a:spLocks noGrp="1"/>
          </p:cNvSpPr>
          <p:nvPr>
            <p:ph type="sldNum" sz="quarter" idx="2"/>
          </p:nvPr>
        </p:nvSpPr>
        <p:spPr>
          <a:xfrm>
            <a:off x="11631514" y="9016646"/>
            <a:ext cx="397927" cy="390175"/>
          </a:xfrm>
          <a:prstGeom prst="rect">
            <a:avLst/>
          </a:prstGeom>
        </p:spPr>
        <p:txBody>
          <a:bodyPr lIns="65476" tIns="65476" rIns="65476" bIns="65476" anchor="ctr"/>
          <a:lstStyle>
            <a:lvl1pPr algn="r" defTabSz="914400">
              <a:defRPr>
                <a:latin typeface="Arial"/>
                <a:ea typeface="Arial"/>
                <a:cs typeface="Arial"/>
                <a:sym typeface="Arial"/>
              </a:defRPr>
            </a:lvl1pPr>
          </a:lstStyle>
          <a:p>
            <a:fld id="{86CB4B4D-7CA3-9044-876B-883B54F8677D}" type="slidenum">
              <a:t>‹#›</a:t>
            </a:fld>
            <a:endParaRPr/>
          </a:p>
        </p:txBody>
      </p:sp>
      <p:sp>
        <p:nvSpPr>
          <p:cNvPr id="245" name="Title Text"/>
          <p:cNvSpPr>
            <a:spLocks noGrp="1"/>
          </p:cNvSpPr>
          <p:nvPr>
            <p:ph type="title"/>
          </p:nvPr>
        </p:nvSpPr>
        <p:spPr>
          <a:xfrm>
            <a:off x="975359" y="108373"/>
            <a:ext cx="11054082" cy="2167467"/>
          </a:xfrm>
          <a:prstGeom prst="rect">
            <a:avLst/>
          </a:prstGeom>
        </p:spPr>
        <p:txBody>
          <a:bodyPr lIns="65476" tIns="65476" rIns="65476" bIns="65476">
            <a:noAutofit/>
          </a:bodyPr>
          <a:lstStyle>
            <a:lvl1pPr defTabSz="914400">
              <a:defRPr sz="6200">
                <a:latin typeface="Times New Roman"/>
                <a:ea typeface="Times New Roman"/>
                <a:cs typeface="Times New Roman"/>
                <a:sym typeface="Times New Roman"/>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2" name="Granite"/>
          <p:cNvSpPr/>
          <p:nvPr/>
        </p:nvSpPr>
        <p:spPr>
          <a:xfrm>
            <a:off x="758613" y="1842346"/>
            <a:ext cx="10837335" cy="108374"/>
          </a:xfrm>
          <a:prstGeom prst="roundRect">
            <a:avLst>
              <a:gd name="adj" fmla="val 11719"/>
            </a:avLst>
          </a:prstGeom>
          <a:blipFill>
            <a:blip r:embed="rId2"/>
          </a:blipFill>
          <a:ln w="12700">
            <a:miter lim="400000"/>
          </a:ln>
        </p:spPr>
        <p:txBody>
          <a:bodyPr lIns="65023" tIns="65023" rIns="65023" bIns="65023" anchor="ctr"/>
          <a:lstStyle/>
          <a:p>
            <a:pPr algn="l" defTabSz="914400">
              <a:defRPr sz="2400">
                <a:latin typeface="Tahoma"/>
                <a:ea typeface="Tahoma"/>
                <a:cs typeface="Tahoma"/>
                <a:sym typeface="Tahoma"/>
              </a:defRPr>
            </a:pPr>
            <a:endParaRPr/>
          </a:p>
        </p:txBody>
      </p:sp>
      <p:sp>
        <p:nvSpPr>
          <p:cNvPr id="253" name="Slide Number"/>
          <p:cNvSpPr>
            <a:spLocks noGrp="1"/>
          </p:cNvSpPr>
          <p:nvPr>
            <p:ph type="sldNum" sz="quarter" idx="2"/>
          </p:nvPr>
        </p:nvSpPr>
        <p:spPr>
          <a:xfrm>
            <a:off x="10187093" y="8886105"/>
            <a:ext cx="2709335" cy="650749"/>
          </a:xfrm>
          <a:prstGeom prst="rect">
            <a:avLst/>
          </a:prstGeom>
        </p:spPr>
        <p:txBody>
          <a:bodyPr wrap="square" lIns="65023" tIns="65023" rIns="65023" bIns="65023" anchor="b"/>
          <a:lstStyle>
            <a:lvl1pPr algn="l" defTabSz="914400">
              <a:spcBef>
                <a:spcPts val="500"/>
              </a:spcBef>
              <a:buClr>
                <a:srgbClr val="008080"/>
              </a:buClr>
              <a:buSzPct val="100000"/>
              <a:buChar char="•"/>
              <a:defRPr sz="3400">
                <a:solidFill>
                  <a:srgbClr val="3366FF"/>
                </a:solidFill>
                <a:latin typeface="Tahoma"/>
                <a:ea typeface="Tahoma"/>
                <a:cs typeface="Tahoma"/>
                <a:sym typeface="Tahoma"/>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60" name="Title Text"/>
          <p:cNvSpPr>
            <a:spLocks noGrp="1"/>
          </p:cNvSpPr>
          <p:nvPr>
            <p:ph type="title"/>
          </p:nvPr>
        </p:nvSpPr>
        <p:spPr>
          <a:prstGeom prst="rect">
            <a:avLst/>
          </a:prstGeom>
        </p:spPr>
        <p:txBody>
          <a:bodyPr/>
          <a:lstStyle/>
          <a:p>
            <a:r>
              <a:t>Title Text</a:t>
            </a:r>
          </a:p>
        </p:txBody>
      </p:sp>
      <p:sp>
        <p:nvSpPr>
          <p:cNvPr id="261" name="Body Level One…"/>
          <p:cNvSpPr>
            <a:spLocks noGrp="1"/>
          </p:cNvSpPr>
          <p:nvPr>
            <p:ph type="body" idx="1"/>
          </p:nvPr>
        </p:nvSpPr>
        <p:spPr>
          <a:prstGeom prst="rect">
            <a:avLst/>
          </a:prstGeom>
        </p:spPr>
        <p:txBody>
          <a:bodyPr anchor="t"/>
          <a:lstStyle>
            <a:lvl1pPr marL="444500" indent="-444500">
              <a:spcBef>
                <a:spcPts val="1000"/>
              </a:spcBef>
              <a:defRPr sz="5600"/>
            </a:lvl1pPr>
            <a:lvl2pPr>
              <a:spcBef>
                <a:spcPts val="1000"/>
              </a:spcBef>
              <a:defRPr sz="4800"/>
            </a:lvl2pPr>
            <a:lvl3pPr>
              <a:spcBef>
                <a:spcPts val="1000"/>
              </a:spcBef>
            </a:lvl3pPr>
            <a:lvl4pPr>
              <a:spcBef>
                <a:spcPts val="1000"/>
              </a:spcBef>
            </a:lvl4pPr>
            <a:lvl5pPr>
              <a:spcBef>
                <a:spcPts val="1000"/>
              </a:spcBef>
            </a:lvl5pPr>
          </a:lstStyle>
          <a:p>
            <a:r>
              <a:t>Body Level One</a:t>
            </a:r>
          </a:p>
          <a:p>
            <a:pPr lvl="1"/>
            <a:r>
              <a:t>Body Level Two</a:t>
            </a:r>
          </a:p>
          <a:p>
            <a:pPr lvl="2"/>
            <a:r>
              <a:t>Body Level Three</a:t>
            </a:r>
          </a:p>
          <a:p>
            <a:pPr lvl="3"/>
            <a:r>
              <a:t>Body Level Four</a:t>
            </a:r>
          </a:p>
          <a:p>
            <a:pPr lvl="4"/>
            <a:r>
              <a:t>Body Level Five</a:t>
            </a:r>
          </a:p>
        </p:txBody>
      </p:sp>
      <p:sp>
        <p:nvSpPr>
          <p:cNvPr id="26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69" name="Rectangle"/>
          <p:cNvSpPr/>
          <p:nvPr/>
        </p:nvSpPr>
        <p:spPr>
          <a:xfrm>
            <a:off x="-107" y="8395306"/>
            <a:ext cx="13004801" cy="139095"/>
          </a:xfrm>
          <a:prstGeom prst="rect">
            <a:avLst/>
          </a:prstGeom>
          <a:solidFill>
            <a:srgbClr val="4DB6AC"/>
          </a:solidFill>
          <a:ln w="12700">
            <a:miter lim="400000"/>
          </a:ln>
        </p:spPr>
        <p:txBody>
          <a:bodyPr lIns="65023" tIns="65023" rIns="65023" bIns="65023" anchor="ctr"/>
          <a:lstStyle/>
          <a:p>
            <a:pPr algn="l" defTabSz="1733973">
              <a:defRPr sz="2600">
                <a:latin typeface="Arial"/>
                <a:ea typeface="Arial"/>
                <a:cs typeface="Arial"/>
                <a:sym typeface="Arial"/>
              </a:defRPr>
            </a:pPr>
            <a:endParaRPr/>
          </a:p>
        </p:txBody>
      </p:sp>
      <p:sp>
        <p:nvSpPr>
          <p:cNvPr id="270" name="Title Text"/>
          <p:cNvSpPr>
            <a:spLocks noGrp="1"/>
          </p:cNvSpPr>
          <p:nvPr>
            <p:ph type="title"/>
          </p:nvPr>
        </p:nvSpPr>
        <p:spPr>
          <a:xfrm>
            <a:off x="443306" y="1852124"/>
            <a:ext cx="12118188" cy="1006081"/>
          </a:xfrm>
          <a:prstGeom prst="rect">
            <a:avLst/>
          </a:prstGeom>
        </p:spPr>
        <p:txBody>
          <a:bodyPr lIns="130026" tIns="130026" rIns="130026" bIns="130026" anchor="t"/>
          <a:lstStyle>
            <a:lvl1pPr algn="l" defTabSz="1733973">
              <a:defRPr sz="6800" b="1">
                <a:solidFill>
                  <a:srgbClr val="EF6C00"/>
                </a:solidFill>
                <a:latin typeface="PT Sans Narrow"/>
                <a:ea typeface="PT Sans Narrow"/>
                <a:cs typeface="PT Sans Narrow"/>
                <a:sym typeface="PT Sans Narrow"/>
              </a:defRPr>
            </a:lvl1pPr>
          </a:lstStyle>
          <a:p>
            <a:r>
              <a:t>Title Text</a:t>
            </a:r>
          </a:p>
        </p:txBody>
      </p:sp>
      <p:sp>
        <p:nvSpPr>
          <p:cNvPr id="271" name="Body Level One…"/>
          <p:cNvSpPr>
            <a:spLocks noGrp="1"/>
          </p:cNvSpPr>
          <p:nvPr>
            <p:ph type="body" idx="1"/>
          </p:nvPr>
        </p:nvSpPr>
        <p:spPr>
          <a:xfrm>
            <a:off x="443306" y="3020195"/>
            <a:ext cx="12118188" cy="4697174"/>
          </a:xfrm>
          <a:prstGeom prst="rect">
            <a:avLst/>
          </a:prstGeom>
        </p:spPr>
        <p:txBody>
          <a:bodyPr lIns="130026" tIns="130026" rIns="130026" bIns="130026" anchor="t"/>
          <a:lstStyle>
            <a:lvl1pPr marL="0" indent="0" defTabSz="1733973">
              <a:lnSpc>
                <a:spcPct val="115000"/>
              </a:lnSpc>
              <a:spcBef>
                <a:spcPts val="3000"/>
              </a:spcBef>
              <a:buSzTx/>
              <a:buNone/>
              <a:defRPr sz="3400">
                <a:solidFill>
                  <a:srgbClr val="695D46"/>
                </a:solidFill>
                <a:latin typeface="Open Sans"/>
                <a:ea typeface="Open Sans"/>
                <a:cs typeface="Open Sans"/>
                <a:sym typeface="Open Sans"/>
              </a:defRPr>
            </a:lvl1pPr>
            <a:lvl2pPr marL="0" indent="0" defTabSz="1733973">
              <a:lnSpc>
                <a:spcPct val="115000"/>
              </a:lnSpc>
              <a:spcBef>
                <a:spcPts val="3000"/>
              </a:spcBef>
              <a:buSzTx/>
              <a:buNone/>
              <a:defRPr sz="3400">
                <a:solidFill>
                  <a:srgbClr val="695D46"/>
                </a:solidFill>
                <a:latin typeface="Open Sans"/>
                <a:ea typeface="Open Sans"/>
                <a:cs typeface="Open Sans"/>
                <a:sym typeface="Open Sans"/>
              </a:defRPr>
            </a:lvl2pPr>
            <a:lvl3pPr marL="0" indent="0" defTabSz="1733973">
              <a:lnSpc>
                <a:spcPct val="115000"/>
              </a:lnSpc>
              <a:spcBef>
                <a:spcPts val="3000"/>
              </a:spcBef>
              <a:buSzTx/>
              <a:buNone/>
              <a:defRPr sz="3400">
                <a:solidFill>
                  <a:srgbClr val="695D46"/>
                </a:solidFill>
                <a:latin typeface="Open Sans"/>
                <a:ea typeface="Open Sans"/>
                <a:cs typeface="Open Sans"/>
                <a:sym typeface="Open Sans"/>
              </a:defRPr>
            </a:lvl3pPr>
            <a:lvl4pPr marL="0" indent="0" defTabSz="1733973">
              <a:lnSpc>
                <a:spcPct val="115000"/>
              </a:lnSpc>
              <a:spcBef>
                <a:spcPts val="3000"/>
              </a:spcBef>
              <a:buSzTx/>
              <a:buNone/>
              <a:defRPr sz="3400">
                <a:solidFill>
                  <a:srgbClr val="695D46"/>
                </a:solidFill>
                <a:latin typeface="Open Sans"/>
                <a:ea typeface="Open Sans"/>
                <a:cs typeface="Open Sans"/>
                <a:sym typeface="Open Sans"/>
              </a:defRPr>
            </a:lvl4pPr>
            <a:lvl5pPr marL="0" indent="0" defTabSz="1733973">
              <a:lnSpc>
                <a:spcPct val="115000"/>
              </a:lnSpc>
              <a:spcBef>
                <a:spcPts val="3000"/>
              </a:spcBef>
              <a:buSzTx/>
              <a:buNone/>
              <a:defRPr sz="3400">
                <a:solidFill>
                  <a:srgbClr val="695D46"/>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272" name="Slide Number"/>
          <p:cNvSpPr>
            <a:spLocks noGrp="1"/>
          </p:cNvSpPr>
          <p:nvPr>
            <p:ph type="sldNum" sz="quarter" idx="2"/>
          </p:nvPr>
        </p:nvSpPr>
        <p:spPr>
          <a:xfrm>
            <a:off x="12303064" y="7861496"/>
            <a:ext cx="527027" cy="539454"/>
          </a:xfrm>
          <a:prstGeom prst="rect">
            <a:avLst/>
          </a:prstGeom>
        </p:spPr>
        <p:txBody>
          <a:bodyPr lIns="130026" tIns="130026" rIns="130026" bIns="130026" anchor="ctr"/>
          <a:lstStyle>
            <a:lvl1pPr algn="r" defTabSz="1733973">
              <a:defRPr>
                <a:solidFill>
                  <a:srgbClr val="695D46"/>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lvl1pPr>
              <a:defRPr>
                <a:latin typeface="Gill Sans"/>
                <a:ea typeface="Gill Sans"/>
                <a:cs typeface="Gill Sans"/>
                <a:sym typeface="Gill Sans"/>
              </a:defRPr>
            </a:lvl1pPr>
          </a:lstStyle>
          <a:p>
            <a:r>
              <a:t>Title Text</a:t>
            </a:r>
          </a:p>
        </p:txBody>
      </p:sp>
      <p:sp>
        <p:nvSpPr>
          <p:cNvPr id="57" name="Body Level One…"/>
          <p:cNvSpPr>
            <a:spLocks noGrp="1"/>
          </p:cNvSpPr>
          <p:nvPr>
            <p:ph type="body" idx="1"/>
          </p:nvPr>
        </p:nvSpPr>
        <p:spPr>
          <a:prstGeom prst="rect">
            <a:avLst/>
          </a:prstGeom>
        </p:spPr>
        <p:txBody>
          <a:bodyPr anchor="t"/>
          <a:lstStyle>
            <a:lvl1pPr marL="444500" indent="-444500">
              <a:spcBef>
                <a:spcPts val="2200"/>
              </a:spcBef>
              <a:defRPr sz="5500">
                <a:latin typeface="Gill Sans"/>
                <a:ea typeface="Gill Sans"/>
                <a:cs typeface="Gill Sans"/>
                <a:sym typeface="Gill Sans"/>
              </a:defRPr>
            </a:lvl1pPr>
            <a:lvl2pPr>
              <a:spcBef>
                <a:spcPts val="2200"/>
              </a:spcBef>
              <a:defRPr sz="4500">
                <a:latin typeface="Gill Sans"/>
                <a:ea typeface="Gill Sans"/>
                <a:cs typeface="Gill Sans"/>
                <a:sym typeface="Gill Sans"/>
              </a:defRPr>
            </a:lvl2pPr>
            <a:lvl3pPr>
              <a:spcBef>
                <a:spcPts val="2200"/>
              </a:spcBef>
              <a:defRPr>
                <a:latin typeface="Gill Sans"/>
                <a:ea typeface="Gill Sans"/>
                <a:cs typeface="Gill Sans"/>
                <a:sym typeface="Gill Sans"/>
              </a:defRPr>
            </a:lvl3pPr>
            <a:lvl4pPr>
              <a:spcBef>
                <a:spcPts val="2200"/>
              </a:spcBef>
              <a:defRPr>
                <a:latin typeface="Gill Sans"/>
                <a:ea typeface="Gill Sans"/>
                <a:cs typeface="Gill Sans"/>
                <a:sym typeface="Gill Sans"/>
              </a:defRPr>
            </a:lvl4pPr>
            <a:lvl5pPr>
              <a:spcBef>
                <a:spcPts val="2200"/>
              </a:spcBef>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half" idx="13"/>
          </p:nvPr>
        </p:nvSpPr>
        <p:spPr>
          <a:xfrm>
            <a:off x="952500" y="889000"/>
            <a:ext cx="5334000" cy="7975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50927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quarter" idx="15"/>
          </p:nvPr>
        </p:nvSpPr>
        <p:spPr>
          <a:xfrm>
            <a:off x="6724518" y="889000"/>
            <a:ext cx="5334001" cy="37719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290945" marR="0" indent="-290945"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gif"/><Relationship Id="rId6" Type="http://schemas.openxmlformats.org/officeDocument/2006/relationships/image" Target="../media/image3.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6.x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tags" Target="../tags/tag7.x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tags" Target="../tags/tag8.x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5.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 Type="http://schemas.openxmlformats.org/officeDocument/2006/relationships/tags" Target="../tags/tag9.xml"/><Relationship Id="rId2" Type="http://schemas.openxmlformats.org/officeDocument/2006/relationships/slideLayout" Target="../slideLayouts/slideLayout6.xml"/><Relationship Id="rId3" Type="http://schemas.openxmlformats.org/officeDocument/2006/relationships/notesSlide" Target="../notesSlides/notesSlide6.xm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50.jpeg"/><Relationship Id="rId5" Type="http://schemas.openxmlformats.org/officeDocument/2006/relationships/image" Target="../media/image3.png"/><Relationship Id="rId6" Type="http://schemas.openxmlformats.org/officeDocument/2006/relationships/image" Target="../media/image51.png"/><Relationship Id="rId7" Type="http://schemas.openxmlformats.org/officeDocument/2006/relationships/image" Target="../media/image34.png"/><Relationship Id="rId8" Type="http://schemas.openxmlformats.org/officeDocument/2006/relationships/image" Target="../media/image52.tiff"/><Relationship Id="rId9" Type="http://schemas.openxmlformats.org/officeDocument/2006/relationships/hyperlink" Target="http://town-crier.org/" TargetMode="External"/><Relationship Id="rId1" Type="http://schemas.openxmlformats.org/officeDocument/2006/relationships/tags" Target="../tags/tag10.x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11.xml"/><Relationship Id="rId2"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53.png"/><Relationship Id="rId5" Type="http://schemas.openxmlformats.org/officeDocument/2006/relationships/comments" Target="../comments/comment1.xml"/><Relationship Id="rId1" Type="http://schemas.openxmlformats.org/officeDocument/2006/relationships/tags" Target="../tags/tag12.x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9" Type="http://schemas.openxmlformats.org/officeDocument/2006/relationships/image" Target="../media/image59.tiff"/><Relationship Id="rId20" Type="http://schemas.openxmlformats.org/officeDocument/2006/relationships/image" Target="../media/image70.tiff"/><Relationship Id="rId21" Type="http://schemas.openxmlformats.org/officeDocument/2006/relationships/image" Target="../media/image71.tiff"/><Relationship Id="rId22" Type="http://schemas.openxmlformats.org/officeDocument/2006/relationships/image" Target="../media/image72.tiff"/><Relationship Id="rId23" Type="http://schemas.openxmlformats.org/officeDocument/2006/relationships/image" Target="../media/image73.tiff"/><Relationship Id="rId24" Type="http://schemas.openxmlformats.org/officeDocument/2006/relationships/image" Target="../media/image74.tiff"/><Relationship Id="rId25" Type="http://schemas.openxmlformats.org/officeDocument/2006/relationships/image" Target="../media/image75.tiff"/><Relationship Id="rId26" Type="http://schemas.openxmlformats.org/officeDocument/2006/relationships/image" Target="../media/image76.tiff"/><Relationship Id="rId27" Type="http://schemas.openxmlformats.org/officeDocument/2006/relationships/image" Target="../media/image77.tiff"/><Relationship Id="rId28" Type="http://schemas.openxmlformats.org/officeDocument/2006/relationships/image" Target="../media/image78.png"/><Relationship Id="rId29" Type="http://schemas.openxmlformats.org/officeDocument/2006/relationships/image" Target="../media/image79.tiff"/><Relationship Id="rId30" Type="http://schemas.openxmlformats.org/officeDocument/2006/relationships/image" Target="../media/image80.tiff"/><Relationship Id="rId31" Type="http://schemas.openxmlformats.org/officeDocument/2006/relationships/image" Target="../media/image81.tiff"/><Relationship Id="rId32" Type="http://schemas.openxmlformats.org/officeDocument/2006/relationships/image" Target="../media/image82.png"/><Relationship Id="rId10" Type="http://schemas.openxmlformats.org/officeDocument/2006/relationships/image" Target="../media/image60.png"/><Relationship Id="rId11" Type="http://schemas.openxmlformats.org/officeDocument/2006/relationships/image" Target="../media/image61.tiff"/><Relationship Id="rId12" Type="http://schemas.openxmlformats.org/officeDocument/2006/relationships/image" Target="../media/image62.tiff"/><Relationship Id="rId13" Type="http://schemas.openxmlformats.org/officeDocument/2006/relationships/image" Target="../media/image63.png"/><Relationship Id="rId14" Type="http://schemas.openxmlformats.org/officeDocument/2006/relationships/image" Target="../media/image64.tiff"/><Relationship Id="rId15" Type="http://schemas.openxmlformats.org/officeDocument/2006/relationships/image" Target="../media/image65.png"/><Relationship Id="rId16" Type="http://schemas.openxmlformats.org/officeDocument/2006/relationships/image" Target="../media/image66.png"/><Relationship Id="rId17" Type="http://schemas.openxmlformats.org/officeDocument/2006/relationships/image" Target="../media/image67.tiff"/><Relationship Id="rId18" Type="http://schemas.openxmlformats.org/officeDocument/2006/relationships/image" Target="../media/image68.tiff"/><Relationship Id="rId19"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hyperlink" Target="http://www.initc3.org" TargetMode="External"/><Relationship Id="rId3" Type="http://schemas.openxmlformats.org/officeDocument/2006/relationships/hyperlink" Target="http://town-crier.org/" TargetMode="External"/><Relationship Id="rId4" Type="http://schemas.openxmlformats.org/officeDocument/2006/relationships/image" Target="../media/image54.tiff"/><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png"/><Relationship Id="rId8" Type="http://schemas.openxmlformats.org/officeDocument/2006/relationships/image" Target="../media/image58.tiff"/></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png"/><Relationship Id="rId1" Type="http://schemas.openxmlformats.org/officeDocument/2006/relationships/tags" Target="../tags/tag13.x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jpeg"/><Relationship Id="rId5" Type="http://schemas.openxmlformats.org/officeDocument/2006/relationships/image" Target="../media/image86.jpe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jpeg"/><Relationship Id="rId7" Type="http://schemas.openxmlformats.org/officeDocument/2006/relationships/image" Target="../media/image93.png"/><Relationship Id="rId8" Type="http://schemas.openxmlformats.org/officeDocument/2006/relationships/image" Target="../media/image88.png"/><Relationship Id="rId1" Type="http://schemas.openxmlformats.org/officeDocument/2006/relationships/tags" Target="../tags/tag14.x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0.png"/><Relationship Id="rId1" Type="http://schemas.openxmlformats.org/officeDocument/2006/relationships/tags" Target="../tags/tag15.x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8.png"/><Relationship Id="rId7" Type="http://schemas.openxmlformats.org/officeDocument/2006/relationships/image" Target="../media/image99.tiff"/><Relationship Id="rId1" Type="http://schemas.openxmlformats.org/officeDocument/2006/relationships/tags" Target="../tags/tag16.x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00.jpe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01.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28.png"/><Relationship Id="rId10" Type="http://schemas.openxmlformats.org/officeDocument/2006/relationships/image" Target="../media/image100.jpeg"/><Relationship Id="rId1" Type="http://schemas.openxmlformats.org/officeDocument/2006/relationships/tags" Target="../tags/tag17.x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8.png"/><Relationship Id="rId8"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0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png"/><Relationship Id="rId8" Type="http://schemas.openxmlformats.org/officeDocument/2006/relationships/image" Target="../media/image13.tiff"/><Relationship Id="rId9" Type="http://schemas.openxmlformats.org/officeDocument/2006/relationships/image" Target="../media/image14.tiff"/><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town-crier.org" TargetMode="External"/><Relationship Id="rId3" Type="http://schemas.openxmlformats.org/officeDocument/2006/relationships/image" Target="../media/image1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tiff"/><Relationship Id="rId3" Type="http://schemas.openxmlformats.org/officeDocument/2006/relationships/image" Target="../media/image106.png"/></Relationships>
</file>

<file path=ppt/slides/_rels/slide34.xml.rels><?xml version="1.0" encoding="UTF-8" standalone="yes"?>
<Relationships xmlns="http://schemas.openxmlformats.org/package/2006/relationships"><Relationship Id="rId11" Type="http://schemas.openxmlformats.org/officeDocument/2006/relationships/image" Target="../media/image115.jpeg"/><Relationship Id="rId12"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0" Type="http://schemas.openxmlformats.org/officeDocument/2006/relationships/image" Target="../media/image114.png"/></Relationships>
</file>

<file path=ppt/slides/_rels/slide35.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comments" Target="../comments/comment2.xml"/><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6.jpeg"/><Relationship Id="rId4" Type="http://schemas.openxmlformats.org/officeDocument/2006/relationships/image" Target="../media/image3.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23.jpeg"/><Relationship Id="rId4" Type="http://schemas.openxmlformats.org/officeDocument/2006/relationships/image" Target="../media/image124.jpe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31.jpe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38.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114.png"/><Relationship Id="rId1" Type="http://schemas.openxmlformats.org/officeDocument/2006/relationships/tags" Target="../tags/tag18.xml"/><Relationship Id="rId2" Type="http://schemas.openxmlformats.org/officeDocument/2006/relationships/slideLayout" Target="../slideLayouts/slideLayout6.xml"/><Relationship Id="rId3" Type="http://schemas.openxmlformats.org/officeDocument/2006/relationships/image" Target="../media/image25.jpe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8.png"/><Relationship Id="rId9" Type="http://schemas.openxmlformats.org/officeDocument/2006/relationships/image" Target="../media/image114.png"/><Relationship Id="rId10"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5.jpeg"/><Relationship Id="rId5" Type="http://schemas.microsoft.com/office/2007/relationships/hdphoto" Target="../media/hdphoto1.wdp"/><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png"/><Relationship Id="rId9" Type="http://schemas.openxmlformats.org/officeDocument/2006/relationships/image" Target="../media/image13.tiff"/><Relationship Id="rId10" Type="http://schemas.openxmlformats.org/officeDocument/2006/relationships/image" Target="../media/image14.tiff"/><Relationship Id="rId11" Type="http://schemas.openxmlformats.org/officeDocument/2006/relationships/image" Target="../media/image16.tiff"/><Relationship Id="rId1" Type="http://schemas.openxmlformats.org/officeDocument/2006/relationships/tags" Target="../tags/tag3.xml"/><Relationship Id="rId2"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28.png"/><Relationship Id="rId10" Type="http://schemas.openxmlformats.org/officeDocument/2006/relationships/image" Target="../media/image114.png"/><Relationship Id="rId11" Type="http://schemas.openxmlformats.org/officeDocument/2006/relationships/image" Target="../media/image29.png"/><Relationship Id="rId1" Type="http://schemas.openxmlformats.org/officeDocument/2006/relationships/tags" Target="../tags/tag19.x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28.png"/><Relationship Id="rId10" Type="http://schemas.openxmlformats.org/officeDocument/2006/relationships/image" Target="../media/image114.png"/><Relationship Id="rId11" Type="http://schemas.openxmlformats.org/officeDocument/2006/relationships/image" Target="../media/image29.png"/><Relationship Id="rId1" Type="http://schemas.openxmlformats.org/officeDocument/2006/relationships/tags" Target="../tags/tag20.x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6.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 Type="http://schemas.openxmlformats.org/officeDocument/2006/relationships/tags" Target="../tags/tag22.x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 Type="http://schemas.openxmlformats.org/officeDocument/2006/relationships/tags" Target="../tags/tag23.x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0.png"/><Relationship Id="rId5" Type="http://schemas.openxmlformats.org/officeDocument/2006/relationships/image" Target="../media/image1.png"/><Relationship Id="rId6" Type="http://schemas.openxmlformats.org/officeDocument/2006/relationships/image" Target="../media/image141.jpeg"/><Relationship Id="rId7" Type="http://schemas.openxmlformats.org/officeDocument/2006/relationships/image" Target="../media/image29.png"/><Relationship Id="rId1" Type="http://schemas.openxmlformats.org/officeDocument/2006/relationships/tags" Target="../tags/tag24.x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14.png"/><Relationship Id="rId11" Type="http://schemas.openxmlformats.org/officeDocument/2006/relationships/image" Target="../media/image140.png"/><Relationship Id="rId1" Type="http://schemas.openxmlformats.org/officeDocument/2006/relationships/tags" Target="../tags/tag25.x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tags" Target="../tags/tag4.xml"/><Relationship Id="rId2"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1708" y="2886018"/>
            <a:ext cx="13008215" cy="6950751"/>
          </a:xfrm>
          <a:prstGeom prst="rect">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91" name="Shape 291"/>
          <p:cNvSpPr>
            <a:spLocks noGrp="1"/>
          </p:cNvSpPr>
          <p:nvPr>
            <p:ph type="ctrTitle"/>
          </p:nvPr>
        </p:nvSpPr>
        <p:spPr>
          <a:xfrm>
            <a:off x="-1" y="-20337"/>
            <a:ext cx="13004801" cy="2960869"/>
          </a:xfrm>
          <a:prstGeom prst="rect">
            <a:avLst/>
          </a:prstGeom>
          <a:solidFill>
            <a:srgbClr val="C00000"/>
          </a:solidFill>
        </p:spPr>
        <p:txBody>
          <a:bodyPr anchor="ctr"/>
          <a:lstStyle/>
          <a:p>
            <a:pPr defTabSz="490727">
              <a:defRPr sz="6804" b="1">
                <a:solidFill>
                  <a:srgbClr val="FFFFFF"/>
                </a:solidFill>
                <a:latin typeface="Helvetica"/>
                <a:ea typeface="Helvetica"/>
                <a:cs typeface="Helvetica"/>
                <a:sym typeface="Helvetica"/>
              </a:defRPr>
            </a:pPr>
            <a:r>
              <a:rPr dirty="0">
                <a:latin typeface="Gill Sans" charset="0"/>
                <a:ea typeface="Gill Sans" charset="0"/>
                <a:cs typeface="Gill Sans" charset="0"/>
              </a:rPr>
              <a:t>Town Crier: </a:t>
            </a:r>
          </a:p>
          <a:p>
            <a:pPr defTabSz="490727">
              <a:defRPr sz="5880" b="1">
                <a:solidFill>
                  <a:srgbClr val="FFFFFF"/>
                </a:solidFill>
                <a:latin typeface="Helvetica"/>
                <a:ea typeface="Helvetica"/>
                <a:cs typeface="Helvetica"/>
                <a:sym typeface="Helvetica"/>
              </a:defRPr>
            </a:pPr>
            <a:r>
              <a:rPr dirty="0">
                <a:latin typeface="Gill Sans" charset="0"/>
                <a:ea typeface="Gill Sans" charset="0"/>
                <a:cs typeface="Gill Sans" charset="0"/>
              </a:rPr>
              <a:t>An Authenticated Data Feed </a:t>
            </a:r>
          </a:p>
          <a:p>
            <a:pPr defTabSz="490727">
              <a:defRPr sz="5880" b="1">
                <a:solidFill>
                  <a:srgbClr val="FFFFFF"/>
                </a:solidFill>
                <a:latin typeface="Helvetica"/>
                <a:ea typeface="Helvetica"/>
                <a:cs typeface="Helvetica"/>
                <a:sym typeface="Helvetica"/>
              </a:defRPr>
            </a:pPr>
            <a:r>
              <a:rPr dirty="0">
                <a:latin typeface="Gill Sans" charset="0"/>
                <a:ea typeface="Gill Sans" charset="0"/>
                <a:cs typeface="Gill Sans" charset="0"/>
              </a:rPr>
              <a:t>for Smart Contracts</a:t>
            </a:r>
          </a:p>
        </p:txBody>
      </p:sp>
      <p:sp>
        <p:nvSpPr>
          <p:cNvPr id="292" name="Shape 292"/>
          <p:cNvSpPr/>
          <p:nvPr/>
        </p:nvSpPr>
        <p:spPr>
          <a:xfrm>
            <a:off x="318904" y="3405890"/>
            <a:ext cx="5850775" cy="25494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300">
                <a:solidFill>
                  <a:srgbClr val="FFFFFF"/>
                </a:solidFill>
                <a:latin typeface="Helvetica"/>
                <a:ea typeface="Helvetica"/>
                <a:cs typeface="Helvetica"/>
                <a:sym typeface="Helvetica"/>
              </a:defRPr>
            </a:pPr>
            <a:r>
              <a:rPr lang="en-US" sz="6000" dirty="0" smtClean="0">
                <a:latin typeface="Gill Sans" charset="0"/>
                <a:ea typeface="Gill Sans" charset="0"/>
                <a:cs typeface="Gill Sans" charset="0"/>
              </a:rPr>
              <a:t>Fan </a:t>
            </a:r>
            <a:r>
              <a:rPr lang="en-US" sz="6000" dirty="0" smtClean="0">
                <a:latin typeface="Gill Sans" charset="0"/>
                <a:ea typeface="Gill Sans" charset="0"/>
                <a:cs typeface="Gill Sans" charset="0"/>
              </a:rPr>
              <a:t>Zhang</a:t>
            </a:r>
          </a:p>
          <a:p>
            <a:pPr algn="l">
              <a:defRPr sz="4300">
                <a:solidFill>
                  <a:srgbClr val="FFFFFF"/>
                </a:solidFill>
                <a:latin typeface="Helvetica"/>
                <a:ea typeface="Helvetica"/>
                <a:cs typeface="Helvetica"/>
                <a:sym typeface="Helvetica"/>
              </a:defRPr>
            </a:pPr>
            <a:r>
              <a:rPr lang="en-US" sz="3300" dirty="0" smtClean="0">
                <a:latin typeface="Gill Sans" charset="0"/>
                <a:ea typeface="Gill Sans" charset="0"/>
                <a:cs typeface="Gill Sans" charset="0"/>
              </a:rPr>
              <a:t>http://</a:t>
            </a:r>
            <a:r>
              <a:rPr lang="en-US" sz="3300" dirty="0" err="1" smtClean="0">
                <a:latin typeface="Gill Sans" charset="0"/>
                <a:ea typeface="Gill Sans" charset="0"/>
                <a:cs typeface="Gill Sans" charset="0"/>
              </a:rPr>
              <a:t>FanZhang.me</a:t>
            </a:r>
            <a:r>
              <a:rPr sz="3300" dirty="0" smtClean="0">
                <a:latin typeface="Gill Sans" charset="0"/>
                <a:ea typeface="Gill Sans" charset="0"/>
                <a:cs typeface="Gill Sans" charset="0"/>
              </a:rPr>
              <a:t> </a:t>
            </a:r>
          </a:p>
          <a:p>
            <a:pPr algn="l">
              <a:defRPr sz="3300">
                <a:solidFill>
                  <a:srgbClr val="FFFFFF"/>
                </a:solidFill>
                <a:latin typeface="Helvetica"/>
                <a:ea typeface="Helvetica"/>
                <a:cs typeface="Helvetica"/>
                <a:sym typeface="Helvetica"/>
              </a:defRPr>
            </a:pPr>
            <a:r>
              <a:rPr lang="en-US" dirty="0" smtClean="0">
                <a:latin typeface="Gill Sans" charset="0"/>
                <a:ea typeface="Gill Sans" charset="0"/>
                <a:cs typeface="Gill Sans" charset="0"/>
              </a:rPr>
              <a:t>Ph.D</a:t>
            </a:r>
            <a:r>
              <a:rPr lang="en-US" dirty="0" smtClean="0">
                <a:latin typeface="Gill Sans" charset="0"/>
                <a:ea typeface="Gill Sans" charset="0"/>
                <a:cs typeface="Gill Sans" charset="0"/>
              </a:rPr>
              <a:t>. Student</a:t>
            </a:r>
          </a:p>
          <a:p>
            <a:pPr algn="l">
              <a:defRPr sz="3300">
                <a:solidFill>
                  <a:srgbClr val="FFFFFF"/>
                </a:solidFill>
                <a:latin typeface="Helvetica"/>
                <a:ea typeface="Helvetica"/>
                <a:cs typeface="Helvetica"/>
                <a:sym typeface="Helvetica"/>
              </a:defRPr>
            </a:pPr>
            <a:r>
              <a:rPr lang="en-US" dirty="0" smtClean="0">
                <a:latin typeface="Gill Sans" charset="0"/>
                <a:ea typeface="Gill Sans" charset="0"/>
                <a:cs typeface="Gill Sans" charset="0"/>
              </a:rPr>
              <a:t>Cornell, IC3</a:t>
            </a:r>
          </a:p>
        </p:txBody>
      </p:sp>
      <p:sp>
        <p:nvSpPr>
          <p:cNvPr id="293" name="Shape 293"/>
          <p:cNvSpPr/>
          <p:nvPr/>
        </p:nvSpPr>
        <p:spPr>
          <a:xfrm>
            <a:off x="350854" y="6605901"/>
            <a:ext cx="5818825" cy="111825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4000">
                <a:solidFill>
                  <a:srgbClr val="FFFFFF"/>
                </a:solidFill>
                <a:latin typeface="Calibri"/>
                <a:ea typeface="Calibri"/>
                <a:cs typeface="Calibri"/>
                <a:sym typeface="Calibri"/>
              </a:defRPr>
            </a:pPr>
            <a:r>
              <a:rPr lang="en-US" sz="3300" dirty="0" smtClean="0">
                <a:latin typeface="Gill Sans" charset="0"/>
                <a:ea typeface="Gill Sans" charset="0"/>
                <a:cs typeface="Gill Sans" charset="0"/>
              </a:rPr>
              <a:t>Santa Clara</a:t>
            </a:r>
            <a:endParaRPr sz="3300" dirty="0">
              <a:latin typeface="Gill Sans" charset="0"/>
              <a:ea typeface="Gill Sans" charset="0"/>
              <a:cs typeface="Gill Sans" charset="0"/>
            </a:endParaRPr>
          </a:p>
          <a:p>
            <a:pPr algn="l" defTabSz="457200">
              <a:defRPr sz="4000">
                <a:solidFill>
                  <a:srgbClr val="FFFFFF"/>
                </a:solidFill>
                <a:latin typeface="Calibri"/>
                <a:ea typeface="Calibri"/>
                <a:cs typeface="Calibri"/>
                <a:sym typeface="Calibri"/>
              </a:defRPr>
            </a:pPr>
            <a:r>
              <a:rPr lang="en-US" sz="3300" dirty="0" smtClean="0">
                <a:latin typeface="Gill Sans" charset="0"/>
                <a:ea typeface="Gill Sans" charset="0"/>
                <a:cs typeface="Gill Sans" charset="0"/>
              </a:rPr>
              <a:t>13 August 2017</a:t>
            </a:r>
            <a:endParaRPr sz="3300" dirty="0">
              <a:latin typeface="Gill Sans" charset="0"/>
              <a:ea typeface="Gill Sans" charset="0"/>
              <a:cs typeface="Gill Sans" charset="0"/>
            </a:endParaRPr>
          </a:p>
        </p:txBody>
      </p:sp>
      <p:sp>
        <p:nvSpPr>
          <p:cNvPr id="294" name="Shape 294"/>
          <p:cNvSpPr/>
          <p:nvPr/>
        </p:nvSpPr>
        <p:spPr>
          <a:xfrm>
            <a:off x="6697807" y="2968751"/>
            <a:ext cx="4248905" cy="5263898"/>
          </a:xfrm>
          <a:prstGeom prst="rect">
            <a:avLst/>
          </a:prstGeom>
          <a:solidFill>
            <a:srgbClr val="95FA5A"/>
          </a:solidFill>
          <a:ln w="38100">
            <a:solidFill>
              <a:schemeClr val="accent2">
                <a:hueOff val="-554920"/>
                <a:satOff val="-21482"/>
                <a:lumOff val="-6228"/>
              </a:schemeClr>
            </a:solidFill>
            <a:miter lim="400000"/>
          </a:ln>
          <a:effectLst>
            <a:outerShdw blurRad="355600" rotWithShape="0">
              <a:srgbClr val="000000">
                <a:alpha val="75000"/>
              </a:srgbClr>
            </a:outerShdw>
            <a:reflection stA="75737" endPos="40000" dir="5400000" sy="-100000" algn="bl" rotWithShape="0"/>
          </a:effectLst>
        </p:spPr>
        <p:txBody>
          <a:bodyPr lIns="50800" tIns="50800" rIns="50800" bIns="50800" anchor="ctr"/>
          <a:lstStyle/>
          <a:p>
            <a:pPr>
              <a:defRPr sz="2400">
                <a:solidFill>
                  <a:srgbClr val="FFFFFF"/>
                </a:solidFill>
              </a:defRPr>
            </a:pPr>
            <a:endParaRPr/>
          </a:p>
        </p:txBody>
      </p:sp>
      <p:pic>
        <p:nvPicPr>
          <p:cNvPr id="295" name="pasted-image.pdf"/>
          <p:cNvPicPr>
            <a:picLocks noChangeAspect="1"/>
          </p:cNvPicPr>
          <p:nvPr/>
        </p:nvPicPr>
        <p:blipFill>
          <a:blip r:embed="rId3">
            <a:extLst/>
          </a:blip>
          <a:stretch>
            <a:fillRect/>
          </a:stretch>
        </p:blipFill>
        <p:spPr>
          <a:xfrm>
            <a:off x="7922815" y="5252505"/>
            <a:ext cx="2913601" cy="2595112"/>
          </a:xfrm>
          <a:prstGeom prst="rect">
            <a:avLst/>
          </a:prstGeom>
          <a:ln w="12700">
            <a:miter lim="400000"/>
          </a:ln>
        </p:spPr>
      </p:pic>
      <p:pic>
        <p:nvPicPr>
          <p:cNvPr id="296" name="pasted-image.jpg"/>
          <p:cNvPicPr>
            <a:picLocks/>
          </p:cNvPicPr>
          <p:nvPr/>
        </p:nvPicPr>
        <p:blipFill>
          <a:blip r:embed="rId4" cstate="screen">
            <a:extLst>
              <a:ext uri="{28A0092B-C50C-407E-A947-70E740481C1C}">
                <a14:useLocalDpi xmlns:a14="http://schemas.microsoft.com/office/drawing/2010/main"/>
              </a:ext>
            </a:extLst>
          </a:blip>
          <a:srcRect/>
          <a:stretch>
            <a:fillRect/>
          </a:stretch>
        </p:blipFill>
        <p:spPr>
          <a:xfrm>
            <a:off x="6921110" y="3288750"/>
            <a:ext cx="3802163" cy="1982556"/>
          </a:xfrm>
          <a:prstGeom prst="rect">
            <a:avLst/>
          </a:prstGeom>
          <a:ln w="12700">
            <a:miter lim="400000"/>
          </a:ln>
        </p:spPr>
      </p:pic>
      <p:pic>
        <p:nvPicPr>
          <p:cNvPr id="297" name="image30.png"/>
          <p:cNvPicPr>
            <a:picLocks noChangeAspect="1"/>
          </p:cNvPicPr>
          <p:nvPr/>
        </p:nvPicPr>
        <p:blipFill>
          <a:blip r:embed="rId5">
            <a:extLst/>
          </a:blip>
          <a:stretch>
            <a:fillRect/>
          </a:stretch>
        </p:blipFill>
        <p:spPr>
          <a:xfrm>
            <a:off x="9733519" y="3649440"/>
            <a:ext cx="4159698" cy="5531542"/>
          </a:xfrm>
          <a:prstGeom prst="rect">
            <a:avLst/>
          </a:prstGeom>
          <a:ln w="12700">
            <a:miter lim="400000"/>
          </a:ln>
        </p:spPr>
      </p:pic>
      <p:pic>
        <p:nvPicPr>
          <p:cNvPr id="298" name="Screen Shot 2016-04-06 at 1.52.30 PM.png"/>
          <p:cNvPicPr>
            <a:picLocks noChangeAspect="1"/>
          </p:cNvPicPr>
          <p:nvPr/>
        </p:nvPicPr>
        <p:blipFill>
          <a:blip r:embed="rId6">
            <a:extLst/>
          </a:blip>
          <a:stretch>
            <a:fillRect/>
          </a:stretch>
        </p:blipFill>
        <p:spPr>
          <a:xfrm>
            <a:off x="2610" y="8760462"/>
            <a:ext cx="12999579" cy="1034325"/>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1</a:t>
            </a:fld>
            <a:endParaRPr lang="uk-UA"/>
          </a:p>
        </p:txBody>
      </p:sp>
    </p:spTree>
    <p:extLst>
      <p:ext uri="{BB962C8B-B14F-4D97-AF65-F5344CB8AC3E}">
        <p14:creationId xmlns:p14="http://schemas.microsoft.com/office/powerpoint/2010/main" val="305040505"/>
      </p:ext>
    </p:extLst>
  </p:cSld>
  <p:clrMapOvr>
    <a:masterClrMapping/>
  </p:clrMapOvr>
  <p:transition spd="med" advTm="3426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0" y="42530"/>
            <a:ext cx="11099800" cy="1129119"/>
          </a:xfrm>
        </p:spPr>
        <p:txBody>
          <a:bodyPr>
            <a:normAutofit fontScale="90000"/>
          </a:bodyPr>
          <a:lstStyle/>
          <a:p>
            <a:r>
              <a:rPr lang="en-US" dirty="0" smtClean="0"/>
              <a:t>Related</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10</a:t>
            </a:fld>
            <a:endParaRPr lang="uk-UA"/>
          </a:p>
        </p:txBody>
      </p:sp>
      <p:graphicFrame>
        <p:nvGraphicFramePr>
          <p:cNvPr id="6" name="Table 5"/>
          <p:cNvGraphicFramePr>
            <a:graphicFrameLocks noGrp="1"/>
          </p:cNvGraphicFramePr>
          <p:nvPr>
            <p:extLst>
              <p:ext uri="{D42A27DB-BD31-4B8C-83A1-F6EECF244321}">
                <p14:modId xmlns:p14="http://schemas.microsoft.com/office/powerpoint/2010/main" val="1683320550"/>
              </p:ext>
            </p:extLst>
          </p:nvPr>
        </p:nvGraphicFramePr>
        <p:xfrm>
          <a:off x="276003" y="1451496"/>
          <a:ext cx="12483067" cy="7423907"/>
        </p:xfrm>
        <a:graphic>
          <a:graphicData uri="http://schemas.openxmlformats.org/drawingml/2006/table">
            <a:tbl>
              <a:tblPr firstRow="1" firstCol="1" bandRow="1">
                <a:tableStyleId>{CF821DB8-F4EB-4A41-A1BA-3FCAFE7338EE}</a:tableStyleId>
              </a:tblPr>
              <a:tblGrid>
                <a:gridCol w="3004497"/>
                <a:gridCol w="3261719"/>
                <a:gridCol w="3261719"/>
                <a:gridCol w="2955132"/>
              </a:tblGrid>
              <a:tr h="947513">
                <a:tc>
                  <a:txBody>
                    <a:bodyPr/>
                    <a:lstStyle/>
                    <a:p>
                      <a:endParaRPr lang="en-US" sz="3200" dirty="0">
                        <a:latin typeface="+mn-ea"/>
                        <a:ea typeface="+mn-ea"/>
                      </a:endParaRPr>
                    </a:p>
                  </a:txBody>
                  <a:tcPr anchor="ctr"/>
                </a:tc>
                <a:tc>
                  <a:txBody>
                    <a:bodyPr/>
                    <a:lstStyle/>
                    <a:p>
                      <a:r>
                        <a:rPr lang="en-US" sz="3200" dirty="0" smtClean="0">
                          <a:latin typeface="+mn-ea"/>
                          <a:ea typeface="+mn-ea"/>
                        </a:rPr>
                        <a:t>Town Crier</a:t>
                      </a:r>
                      <a:endParaRPr lang="en-US" sz="3200" dirty="0">
                        <a:latin typeface="+mn-ea"/>
                        <a:ea typeface="+mn-ea"/>
                      </a:endParaRPr>
                    </a:p>
                  </a:txBody>
                  <a:tcPr anchor="ctr"/>
                </a:tc>
                <a:tc>
                  <a:txBody>
                    <a:bodyPr/>
                    <a:lstStyle/>
                    <a:p>
                      <a:r>
                        <a:rPr lang="en-US" sz="3200" dirty="0" err="1" smtClean="0">
                          <a:latin typeface="+mn-ea"/>
                          <a:ea typeface="+mn-ea"/>
                        </a:rPr>
                        <a:t>TLSNotary</a:t>
                      </a:r>
                      <a:endParaRPr lang="en-US" sz="3200" dirty="0">
                        <a:latin typeface="+mn-ea"/>
                        <a:ea typeface="+mn-ea"/>
                      </a:endParaRPr>
                    </a:p>
                  </a:txBody>
                  <a:tcPr anchor="ctr"/>
                </a:tc>
                <a:tc>
                  <a:txBody>
                    <a:bodyPr/>
                    <a:lstStyle/>
                    <a:p>
                      <a:r>
                        <a:rPr lang="en-US" sz="3200" dirty="0" smtClean="0">
                          <a:latin typeface="+mn-ea"/>
                          <a:ea typeface="+mn-ea"/>
                        </a:rPr>
                        <a:t>TLS-N</a:t>
                      </a:r>
                      <a:endParaRPr lang="en-US" sz="3200" dirty="0">
                        <a:latin typeface="+mn-ea"/>
                        <a:ea typeface="+mn-ea"/>
                      </a:endParaRPr>
                    </a:p>
                  </a:txBody>
                  <a:tcPr anchor="ctr"/>
                </a:tc>
              </a:tr>
              <a:tr h="1532458">
                <a:tc>
                  <a:txBody>
                    <a:bodyPr/>
                    <a:lstStyle/>
                    <a:p>
                      <a:r>
                        <a:rPr lang="en-US" sz="3200" dirty="0" smtClean="0">
                          <a:latin typeface="+mn-ea"/>
                          <a:ea typeface="+mn-ea"/>
                        </a:rPr>
                        <a:t>Root of Trust</a:t>
                      </a:r>
                      <a:endParaRPr lang="en-US" sz="3200" dirty="0">
                        <a:latin typeface="+mn-ea"/>
                        <a:ea typeface="+mn-ea"/>
                      </a:endParaRPr>
                    </a:p>
                  </a:txBody>
                  <a:tcPr anchor="ctr"/>
                </a:tc>
                <a:tc>
                  <a:txBody>
                    <a:bodyPr/>
                    <a:lstStyle/>
                    <a:p>
                      <a:r>
                        <a:rPr lang="en-US" sz="3200" dirty="0" smtClean="0">
                          <a:latin typeface="+mn-ea"/>
                          <a:ea typeface="+mn-ea"/>
                        </a:rPr>
                        <a:t>Trusted</a:t>
                      </a:r>
                      <a:r>
                        <a:rPr lang="en-US" sz="3200" baseline="0" dirty="0" smtClean="0">
                          <a:latin typeface="+mn-ea"/>
                          <a:ea typeface="+mn-ea"/>
                        </a:rPr>
                        <a:t> </a:t>
                      </a:r>
                      <a:r>
                        <a:rPr lang="en-US" sz="3200" baseline="0" dirty="0" smtClean="0">
                          <a:latin typeface="+mn-ea"/>
                          <a:ea typeface="+mn-ea"/>
                        </a:rPr>
                        <a:t>Hardware</a:t>
                      </a:r>
                      <a:endParaRPr lang="en-US" sz="3200" dirty="0">
                        <a:latin typeface="+mn-ea"/>
                        <a:ea typeface="+mn-ea"/>
                      </a:endParaRPr>
                    </a:p>
                  </a:txBody>
                  <a:tcPr anchor="ctr"/>
                </a:tc>
                <a:tc>
                  <a:txBody>
                    <a:bodyPr/>
                    <a:lstStyle/>
                    <a:p>
                      <a:r>
                        <a:rPr lang="en-US" sz="3200" dirty="0" smtClean="0">
                          <a:latin typeface="+mn-ea"/>
                          <a:ea typeface="+mn-ea"/>
                        </a:rPr>
                        <a:t>Trusted Third Party (TTP)</a:t>
                      </a:r>
                      <a:endParaRPr lang="en-US" sz="3200" dirty="0">
                        <a:latin typeface="+mn-ea"/>
                        <a:ea typeface="+mn-ea"/>
                      </a:endParaRPr>
                    </a:p>
                  </a:txBody>
                  <a:tcPr anchor="ctr"/>
                </a:tc>
                <a:tc>
                  <a:txBody>
                    <a:bodyPr/>
                    <a:lstStyle/>
                    <a:p>
                      <a:r>
                        <a:rPr lang="en-US" sz="3200" dirty="0" smtClean="0">
                          <a:latin typeface="+mn-ea"/>
                          <a:ea typeface="+mn-ea"/>
                        </a:rPr>
                        <a:t>Decentralized</a:t>
                      </a:r>
                      <a:endParaRPr lang="en-US" sz="3200" dirty="0">
                        <a:latin typeface="+mn-ea"/>
                        <a:ea typeface="+mn-ea"/>
                      </a:endParaRPr>
                    </a:p>
                  </a:txBody>
                  <a:tcPr anchor="ctr"/>
                </a:tc>
              </a:tr>
              <a:tr h="1856998">
                <a:tc>
                  <a:txBody>
                    <a:bodyPr/>
                    <a:lstStyle/>
                    <a:p>
                      <a:r>
                        <a:rPr lang="en-US" sz="3200" dirty="0" smtClean="0">
                          <a:latin typeface="+mn-ea"/>
                          <a:ea typeface="+mn-ea"/>
                        </a:rPr>
                        <a:t>Supported TLS Versions</a:t>
                      </a:r>
                      <a:endParaRPr lang="en-US" sz="3200" dirty="0">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c>
                  <a:txBody>
                    <a:bodyPr/>
                    <a:lstStyle/>
                    <a:p>
                      <a:r>
                        <a:rPr lang="en-US" sz="3200" dirty="0" smtClean="0">
                          <a:solidFill>
                            <a:srgbClr val="FF0000"/>
                          </a:solidFill>
                          <a:latin typeface="+mn-ea"/>
                          <a:ea typeface="+mn-ea"/>
                        </a:rPr>
                        <a:t>&lt;= TLS 1.1</a:t>
                      </a:r>
                    </a:p>
                    <a:p>
                      <a:r>
                        <a:rPr lang="en-US" sz="3200" dirty="0" smtClean="0">
                          <a:solidFill>
                            <a:srgbClr val="FF0000"/>
                          </a:solidFill>
                          <a:latin typeface="+mn-ea"/>
                          <a:ea typeface="+mn-ea"/>
                        </a:rPr>
                        <a:t>Can</a:t>
                      </a:r>
                      <a:r>
                        <a:rPr lang="en-US" sz="3200" baseline="0" dirty="0" smtClean="0">
                          <a:solidFill>
                            <a:srgbClr val="FF0000"/>
                          </a:solidFill>
                          <a:latin typeface="+mn-ea"/>
                          <a:ea typeface="+mn-ea"/>
                        </a:rPr>
                        <a:t> only use MD5 and SHA-1</a:t>
                      </a:r>
                      <a:endParaRPr lang="en-US" sz="3200" dirty="0" smtClean="0">
                        <a:solidFill>
                          <a:srgbClr val="FF0000"/>
                        </a:solidFill>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r>
              <a:tr h="1532458">
                <a:tc>
                  <a:txBody>
                    <a:bodyPr/>
                    <a:lstStyle/>
                    <a:p>
                      <a:r>
                        <a:rPr lang="en-US" sz="3200" dirty="0" smtClean="0">
                          <a:latin typeface="+mn-ea"/>
                          <a:ea typeface="+mn-ea"/>
                        </a:rPr>
                        <a:t>Ease</a:t>
                      </a:r>
                      <a:r>
                        <a:rPr lang="en-US" sz="3200" baseline="0" dirty="0" smtClean="0">
                          <a:latin typeface="+mn-ea"/>
                          <a:ea typeface="+mn-ea"/>
                        </a:rPr>
                        <a:t> of Adoption</a:t>
                      </a:r>
                      <a:endParaRPr lang="en-US" sz="3200" dirty="0">
                        <a:latin typeface="+mn-ea"/>
                        <a:ea typeface="+mn-ea"/>
                      </a:endParaRPr>
                    </a:p>
                  </a:txBody>
                  <a:tcPr anchor="ctr"/>
                </a:tc>
                <a:tc>
                  <a:txBody>
                    <a:bodyPr/>
                    <a:lstStyle/>
                    <a:p>
                      <a:r>
                        <a:rPr lang="en-US" sz="3200" dirty="0" smtClean="0">
                          <a:latin typeface="+mn-ea"/>
                          <a:ea typeface="+mn-ea"/>
                        </a:rPr>
                        <a:t>Yes</a:t>
                      </a:r>
                      <a:endParaRPr lang="en-US" sz="3200" dirty="0">
                        <a:latin typeface="+mn-ea"/>
                        <a:ea typeface="+mn-ea"/>
                      </a:endParaRPr>
                    </a:p>
                  </a:txBody>
                  <a:tcPr anchor="ctr"/>
                </a:tc>
                <a:tc>
                  <a:txBody>
                    <a:bodyPr/>
                    <a:lstStyle/>
                    <a:p>
                      <a:r>
                        <a:rPr lang="en-US" sz="3200" dirty="0" smtClean="0">
                          <a:latin typeface="+mn-ea"/>
                          <a:ea typeface="+mn-ea"/>
                        </a:rPr>
                        <a:t>Yes</a:t>
                      </a:r>
                    </a:p>
                  </a:txBody>
                  <a:tcPr anchor="ctr"/>
                </a:tc>
                <a:tc>
                  <a:txBody>
                    <a:bodyPr/>
                    <a:lstStyle/>
                    <a:p>
                      <a:r>
                        <a:rPr lang="en-US" sz="3200" dirty="0" smtClean="0">
                          <a:solidFill>
                            <a:srgbClr val="FF0000"/>
                          </a:solidFill>
                          <a:latin typeface="+mn-ea"/>
                          <a:ea typeface="+mn-ea"/>
                        </a:rPr>
                        <a:t>Require</a:t>
                      </a:r>
                      <a:r>
                        <a:rPr lang="en-US" sz="3200" baseline="0" dirty="0" smtClean="0">
                          <a:solidFill>
                            <a:srgbClr val="FF0000"/>
                          </a:solidFill>
                          <a:latin typeface="+mn-ea"/>
                          <a:ea typeface="+mn-ea"/>
                        </a:rPr>
                        <a:t> modification to web servers</a:t>
                      </a:r>
                      <a:endParaRPr lang="en-US" sz="3200" dirty="0">
                        <a:solidFill>
                          <a:srgbClr val="FF0000"/>
                        </a:solidFill>
                        <a:latin typeface="+mn-ea"/>
                        <a:ea typeface="+mn-ea"/>
                      </a:endParaRPr>
                    </a:p>
                  </a:txBody>
                  <a:tcPr anchor="ctr"/>
                </a:tc>
              </a:tr>
              <a:tr h="1532458">
                <a:tc>
                  <a:txBody>
                    <a:bodyPr/>
                    <a:lstStyle/>
                    <a:p>
                      <a:r>
                        <a:rPr lang="en-US" sz="3200" dirty="0" smtClean="0">
                          <a:latin typeface="+mn-ea"/>
                          <a:ea typeface="+mn-ea"/>
                        </a:rPr>
                        <a:t>On chain digest</a:t>
                      </a:r>
                      <a:r>
                        <a:rPr lang="en-US" sz="3200" baseline="0" dirty="0" smtClean="0">
                          <a:latin typeface="+mn-ea"/>
                          <a:ea typeface="+mn-ea"/>
                        </a:rPr>
                        <a:t> cost</a:t>
                      </a:r>
                      <a:endParaRPr lang="en-US" sz="3200" dirty="0">
                        <a:latin typeface="+mn-ea"/>
                        <a:ea typeface="+mn-ea"/>
                      </a:endParaRPr>
                    </a:p>
                  </a:txBody>
                  <a:tcPr anchor="ctr"/>
                </a:tc>
                <a:tc>
                  <a:txBody>
                    <a:bodyPr/>
                    <a:lstStyle/>
                    <a:p>
                      <a:r>
                        <a:rPr lang="en-US" sz="3200" dirty="0" smtClean="0">
                          <a:latin typeface="+mn-ea"/>
                          <a:ea typeface="+mn-ea"/>
                        </a:rPr>
                        <a:t>0</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r>
            </a:tbl>
          </a:graphicData>
        </a:graphic>
      </p:graphicFrame>
    </p:spTree>
    <p:custDataLst>
      <p:tags r:id="rId1"/>
    </p:custDataLst>
    <p:extLst>
      <p:ext uri="{BB962C8B-B14F-4D97-AF65-F5344CB8AC3E}">
        <p14:creationId xmlns:p14="http://schemas.microsoft.com/office/powerpoint/2010/main" val="600766841"/>
      </p:ext>
    </p:extLst>
  </p:cSld>
  <p:clrMapOvr>
    <a:masterClrMapping/>
  </p:clrMapOvr>
  <p:transition spd="med" advTm="65882"/>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 name="pasted-image.png" descr="pasted-image.png"/>
          <p:cNvPicPr>
            <a:picLocks noChangeAspect="1"/>
          </p:cNvPicPr>
          <p:nvPr/>
        </p:nvPicPr>
        <p:blipFill>
          <a:blip r:embed="rId2">
            <a:alphaModFix amt="19189"/>
            <a:extLst/>
          </a:blip>
          <a:stretch>
            <a:fillRect/>
          </a:stretch>
        </p:blipFill>
        <p:spPr>
          <a:xfrm>
            <a:off x="5955414" y="-76354"/>
            <a:ext cx="7113278" cy="5371401"/>
          </a:xfrm>
          <a:prstGeom prst="rect">
            <a:avLst/>
          </a:prstGeom>
          <a:ln w="12700">
            <a:miter lim="400000"/>
          </a:ln>
        </p:spPr>
      </p:pic>
      <p:pic>
        <p:nvPicPr>
          <p:cNvPr id="539" name="pasted-image.jpg" descr="pasted-image.jpg"/>
          <p:cNvPicPr>
            <a:picLocks noChangeAspect="1"/>
          </p:cNvPicPr>
          <p:nvPr/>
        </p:nvPicPr>
        <p:blipFill>
          <a:blip r:embed="rId3">
            <a:alphaModFix amt="19189"/>
            <a:extLst/>
          </a:blip>
          <a:stretch>
            <a:fillRect/>
          </a:stretch>
        </p:blipFill>
        <p:spPr>
          <a:xfrm>
            <a:off x="46770" y="4701686"/>
            <a:ext cx="6985001" cy="5080001"/>
          </a:xfrm>
          <a:prstGeom prst="rect">
            <a:avLst/>
          </a:prstGeom>
          <a:ln w="12700">
            <a:miter lim="400000"/>
          </a:ln>
        </p:spPr>
      </p:pic>
      <p:pic>
        <p:nvPicPr>
          <p:cNvPr id="540" name="pasted-image.jpg" descr="pasted-image.jpg"/>
          <p:cNvPicPr>
            <a:picLocks noChangeAspect="1"/>
          </p:cNvPicPr>
          <p:nvPr/>
        </p:nvPicPr>
        <p:blipFill>
          <a:blip r:embed="rId4">
            <a:alphaModFix amt="19189"/>
            <a:extLst/>
          </a:blip>
          <a:stretch>
            <a:fillRect/>
          </a:stretch>
        </p:blipFill>
        <p:spPr>
          <a:xfrm>
            <a:off x="5387484" y="5219653"/>
            <a:ext cx="7620001" cy="4940301"/>
          </a:xfrm>
          <a:prstGeom prst="rect">
            <a:avLst/>
          </a:prstGeom>
          <a:ln w="12700">
            <a:miter lim="400000"/>
          </a:ln>
        </p:spPr>
      </p:pic>
      <p:pic>
        <p:nvPicPr>
          <p:cNvPr id="541" name="pasted-image.jpg" descr="pasted-image.jpg"/>
          <p:cNvPicPr>
            <a:picLocks noChangeAspect="1"/>
          </p:cNvPicPr>
          <p:nvPr/>
        </p:nvPicPr>
        <p:blipFill>
          <a:blip r:embed="rId5">
            <a:alphaModFix amt="19189"/>
            <a:extLst/>
          </a:blip>
          <a:stretch>
            <a:fillRect/>
          </a:stretch>
        </p:blipFill>
        <p:spPr>
          <a:xfrm>
            <a:off x="-4772" y="1095"/>
            <a:ext cx="7410491" cy="6312641"/>
          </a:xfrm>
          <a:prstGeom prst="rect">
            <a:avLst/>
          </a:prstGeom>
          <a:ln w="12700">
            <a:miter lim="400000"/>
          </a:ln>
        </p:spPr>
      </p:pic>
      <p:sp>
        <p:nvSpPr>
          <p:cNvPr id="542" name="Town Crier"/>
          <p:cNvSpPr>
            <a:spLocks noGrp="1"/>
          </p:cNvSpPr>
          <p:nvPr>
            <p:ph type="title"/>
          </p:nvPr>
        </p:nvSpPr>
        <p:spPr>
          <a:xfrm>
            <a:off x="906388" y="3363532"/>
            <a:ext cx="11575639" cy="3026536"/>
          </a:xfrm>
          <a:prstGeom prst="rect">
            <a:avLst/>
          </a:prstGeom>
          <a:solidFill>
            <a:srgbClr val="F5D973">
              <a:alpha val="83000"/>
            </a:srgbClr>
          </a:solidFill>
          <a:ln w="9525">
            <a:round/>
          </a:ln>
        </p:spPr>
        <p:txBody>
          <a:bodyPr/>
          <a:lstStyle>
            <a:lvl1pPr>
              <a:defRPr b="1">
                <a:latin typeface="Helvetica"/>
                <a:ea typeface="Helvetica"/>
                <a:cs typeface="Helvetica"/>
                <a:sym typeface="Helvetica"/>
              </a:defRPr>
            </a:lvl1pPr>
          </a:lstStyle>
          <a:p>
            <a:r>
              <a:rPr dirty="0"/>
              <a:t>Town Crier</a:t>
            </a:r>
          </a:p>
        </p:txBody>
      </p:sp>
      <p:pic>
        <p:nvPicPr>
          <p:cNvPr id="543" name="image30.png" descr="image30.png"/>
          <p:cNvPicPr>
            <a:picLocks noChangeAspect="1"/>
          </p:cNvPicPr>
          <p:nvPr/>
        </p:nvPicPr>
        <p:blipFill>
          <a:blip r:embed="rId6">
            <a:extLst/>
          </a:blip>
          <a:stretch>
            <a:fillRect/>
          </a:stretch>
        </p:blipFill>
        <p:spPr>
          <a:xfrm>
            <a:off x="448675" y="2310256"/>
            <a:ext cx="3860062" cy="5133088"/>
          </a:xfrm>
          <a:prstGeom prst="rect">
            <a:avLst/>
          </a:prstGeom>
          <a:ln w="12700">
            <a:miter lim="400000"/>
          </a:ln>
        </p:spPr>
      </p:pic>
      <p:sp>
        <p:nvSpPr>
          <p:cNvPr id="544" name="Fan Zhang, Kyle Croman, Ethan Cecchetti,…"/>
          <p:cNvSpPr/>
          <p:nvPr/>
        </p:nvSpPr>
        <p:spPr>
          <a:xfrm>
            <a:off x="336039" y="8148683"/>
            <a:ext cx="12327016"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a:latin typeface="Avenir Heavy"/>
                <a:ea typeface="Avenir Heavy"/>
                <a:cs typeface="Avenir Heavy"/>
                <a:sym typeface="Avenir Heavy"/>
              </a:defRPr>
            </a:pPr>
            <a:r>
              <a:rPr sz="2400" dirty="0"/>
              <a:t>Fan Zhang, Kyle Croman, Ethan </a:t>
            </a:r>
            <a:r>
              <a:rPr sz="2400" dirty="0" smtClean="0"/>
              <a:t>Cecchetti,</a:t>
            </a:r>
            <a:r>
              <a:rPr lang="en-US" sz="2400" dirty="0" smtClean="0"/>
              <a:t> </a:t>
            </a:r>
            <a:r>
              <a:rPr sz="2400" dirty="0" smtClean="0"/>
              <a:t>Elaine </a:t>
            </a:r>
            <a:r>
              <a:rPr sz="2400" dirty="0"/>
              <a:t>Shi, and Ari Juels. Town Crier: An Authenticated Data Feed for Smart Contracts. ACM CCS 2016.</a:t>
            </a:r>
          </a:p>
        </p:txBody>
      </p:sp>
      <p:sp>
        <p:nvSpPr>
          <p:cNvPr id="2" name="Slide Number Placeholder 1"/>
          <p:cNvSpPr>
            <a:spLocks noGrp="1"/>
          </p:cNvSpPr>
          <p:nvPr>
            <p:ph type="sldNum" sz="quarter" idx="2"/>
          </p:nvPr>
        </p:nvSpPr>
        <p:spPr/>
        <p:txBody>
          <a:bodyPr/>
          <a:lstStyle/>
          <a:p>
            <a:fld id="{86CB4B4D-7CA3-9044-876B-883B54F8677D}" type="slidenum">
              <a:rPr lang="uk-UA" smtClean="0"/>
              <a:t>11</a:t>
            </a:fld>
            <a:endParaRPr lang="uk-UA"/>
          </a:p>
        </p:txBody>
      </p:sp>
    </p:spTree>
  </p:cSld>
  <p:clrMapOvr>
    <a:masterClrMapping/>
  </p:clrMapOvr>
  <mc:AlternateContent xmlns:mc="http://schemas.openxmlformats.org/markup-compatibility/2006" xmlns:p14="http://schemas.microsoft.com/office/powerpoint/2010/main">
    <mc:Choice Requires="p14">
      <p:transition spd="slow" p14:dur="1500" advTm="11822">
        <p:dissolve/>
      </p:transition>
    </mc:Choice>
    <mc:Fallback xmlns="">
      <p:transition spd="slow" advTm="11822">
        <p:dissolv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pasted-image.jpg" descr="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3643" y="3702917"/>
            <a:ext cx="4387586" cy="3532007"/>
          </a:xfrm>
          <a:prstGeom prst="rect">
            <a:avLst/>
          </a:prstGeom>
          <a:ln w="12700">
            <a:miter lim="400000"/>
          </a:ln>
        </p:spPr>
      </p:pic>
      <p:sp>
        <p:nvSpPr>
          <p:cNvPr id="547" name="Rectangle"/>
          <p:cNvSpPr/>
          <p:nvPr/>
        </p:nvSpPr>
        <p:spPr>
          <a:xfrm>
            <a:off x="193836" y="2017787"/>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548" name="Town Crier (TC): Basic Idea"/>
          <p:cNvSpPr>
            <a:spLocks noGrp="1"/>
          </p:cNvSpPr>
          <p:nvPr>
            <p:ph type="title"/>
          </p:nvPr>
        </p:nvSpPr>
        <p:spPr>
          <a:xfrm>
            <a:off x="952500" y="173064"/>
            <a:ext cx="11099800" cy="2159001"/>
          </a:xfrm>
          <a:prstGeom prst="rect">
            <a:avLst/>
          </a:prstGeom>
        </p:spPr>
        <p:txBody>
          <a:bodyPr>
            <a:normAutofit fontScale="90000"/>
          </a:bodyPr>
          <a:lstStyle>
            <a:lvl1pPr defTabSz="554990">
              <a:defRPr sz="7600"/>
            </a:lvl1pPr>
          </a:lstStyle>
          <a:p>
            <a:r>
              <a:rPr dirty="0"/>
              <a:t>Town Crier (TC): Basic Idea</a:t>
            </a:r>
          </a:p>
        </p:txBody>
      </p:sp>
      <p:sp>
        <p:nvSpPr>
          <p:cNvPr id="549" name="Trusted Website XYZ.com"/>
          <p:cNvSpPr/>
          <p:nvPr/>
        </p:nvSpPr>
        <p:spPr>
          <a:xfrm>
            <a:off x="8658635" y="2202538"/>
            <a:ext cx="3809264" cy="131189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t>Trusted Website XYZ.com</a:t>
            </a:r>
          </a:p>
        </p:txBody>
      </p:sp>
      <p:grpSp>
        <p:nvGrpSpPr>
          <p:cNvPr id="553" name="Group"/>
          <p:cNvGrpSpPr/>
          <p:nvPr/>
        </p:nvGrpSpPr>
        <p:grpSpPr>
          <a:xfrm>
            <a:off x="7720565" y="3614573"/>
            <a:ext cx="5033742" cy="3708695"/>
            <a:chOff x="0" y="0"/>
            <a:chExt cx="5033741" cy="3708693"/>
          </a:xfrm>
        </p:grpSpPr>
        <p:pic>
          <p:nvPicPr>
            <p:cNvPr id="550" name="image08.png" descr="image08.png"/>
            <p:cNvPicPr>
              <a:picLocks noChangeAspect="1"/>
            </p:cNvPicPr>
            <p:nvPr/>
          </p:nvPicPr>
          <p:blipFill>
            <a:blip r:embed="rId4">
              <a:extLst/>
            </a:blip>
            <a:stretch>
              <a:fillRect/>
            </a:stretch>
          </p:blipFill>
          <p:spPr>
            <a:xfrm>
              <a:off x="0" y="-1"/>
              <a:ext cx="5033742" cy="3708695"/>
            </a:xfrm>
            <a:prstGeom prst="rect">
              <a:avLst/>
            </a:prstGeom>
            <a:ln w="25400" cap="flat">
              <a:solidFill>
                <a:srgbClr val="695D46"/>
              </a:solidFill>
              <a:prstDash val="solid"/>
              <a:round/>
            </a:ln>
            <a:effectLst/>
          </p:spPr>
        </p:pic>
        <p:sp>
          <p:nvSpPr>
            <p:cNvPr id="551" name="Rectangle"/>
            <p:cNvSpPr/>
            <p:nvPr/>
          </p:nvSpPr>
          <p:spPr>
            <a:xfrm>
              <a:off x="1" y="250525"/>
              <a:ext cx="4941654" cy="1058135"/>
            </a:xfrm>
            <a:prstGeom prst="rect">
              <a:avLst/>
            </a:prstGeom>
            <a:solidFill>
              <a:srgbClr val="FFFFFF"/>
            </a:solidFill>
            <a:ln w="12700" cap="flat">
              <a:noFill/>
              <a:miter lim="400000"/>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pic>
          <p:nvPicPr>
            <p:cNvPr id="552" name="image09.gif" descr="image09.gif"/>
            <p:cNvPicPr>
              <a:picLocks noChangeAspect="1"/>
            </p:cNvPicPr>
            <p:nvPr/>
          </p:nvPicPr>
          <p:blipFill>
            <a:blip r:embed="rId5">
              <a:extLst/>
            </a:blip>
            <a:stretch>
              <a:fillRect/>
            </a:stretch>
          </p:blipFill>
          <p:spPr>
            <a:xfrm>
              <a:off x="1148054" y="250471"/>
              <a:ext cx="2645548" cy="1058241"/>
            </a:xfrm>
            <a:prstGeom prst="rect">
              <a:avLst/>
            </a:prstGeom>
            <a:ln w="12700" cap="flat">
              <a:noFill/>
              <a:miter lim="400000"/>
            </a:ln>
            <a:effectLst/>
          </p:spPr>
        </p:pic>
      </p:grpSp>
      <p:grpSp>
        <p:nvGrpSpPr>
          <p:cNvPr id="557" name="Group"/>
          <p:cNvGrpSpPr/>
          <p:nvPr/>
        </p:nvGrpSpPr>
        <p:grpSpPr>
          <a:xfrm>
            <a:off x="640525" y="3658500"/>
            <a:ext cx="3005170" cy="3652529"/>
            <a:chOff x="-15015" y="-64983"/>
            <a:chExt cx="3005168" cy="3652527"/>
          </a:xfrm>
        </p:grpSpPr>
        <p:sp>
          <p:nvSpPr>
            <p:cNvPr id="554"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555" name="pasted-image.pdf" descr="pasted-image.pdf"/>
            <p:cNvPicPr>
              <a:picLocks noChangeAspect="1"/>
            </p:cNvPicPr>
            <p:nvPr/>
          </p:nvPicPr>
          <p:blipFill>
            <a:blip r:embed="rId6">
              <a:extLst/>
            </a:blip>
            <a:stretch>
              <a:fillRect/>
            </a:stretch>
          </p:blipFill>
          <p:spPr>
            <a:xfrm>
              <a:off x="766221" y="1577596"/>
              <a:ext cx="2190290" cy="1950866"/>
            </a:xfrm>
            <a:prstGeom prst="rect">
              <a:avLst/>
            </a:prstGeom>
            <a:ln w="12700" cap="flat">
              <a:noFill/>
              <a:miter lim="400000"/>
            </a:ln>
            <a:effectLst/>
          </p:spPr>
        </p:pic>
        <p:sp>
          <p:nvSpPr>
            <p:cNvPr id="556"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558" name="Blockchain"/>
          <p:cNvSpPr/>
          <p:nvPr/>
        </p:nvSpPr>
        <p:spPr>
          <a:xfrm>
            <a:off x="78870" y="1972168"/>
            <a:ext cx="3020921"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565" name="Group"/>
          <p:cNvGrpSpPr/>
          <p:nvPr/>
        </p:nvGrpSpPr>
        <p:grpSpPr>
          <a:xfrm>
            <a:off x="2972680" y="2412476"/>
            <a:ext cx="3020921" cy="1999900"/>
            <a:chOff x="0" y="-93903"/>
            <a:chExt cx="3020919" cy="1999898"/>
          </a:xfrm>
        </p:grpSpPr>
        <p:sp>
          <p:nvSpPr>
            <p:cNvPr id="559" name="Shape"/>
            <p:cNvSpPr/>
            <p:nvPr/>
          </p:nvSpPr>
          <p:spPr>
            <a:xfrm>
              <a:off x="-1" y="0"/>
              <a:ext cx="3020921" cy="152355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F9800"/>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560" name="Circle"/>
            <p:cNvSpPr/>
            <p:nvPr/>
          </p:nvSpPr>
          <p:spPr>
            <a:xfrm>
              <a:off x="490514" y="1419945"/>
              <a:ext cx="253435" cy="253435"/>
            </a:xfrm>
            <a:prstGeom prst="ellipse">
              <a:avLst/>
            </a:prstGeom>
            <a:solidFill>
              <a:srgbClr val="FF9800"/>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561" name="Circle"/>
            <p:cNvSpPr/>
            <p:nvPr/>
          </p:nvSpPr>
          <p:spPr>
            <a:xfrm>
              <a:off x="322041" y="1648730"/>
              <a:ext cx="168955" cy="168955"/>
            </a:xfrm>
            <a:prstGeom prst="ellipse">
              <a:avLst/>
            </a:prstGeom>
            <a:solidFill>
              <a:srgbClr val="FF9800"/>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562" name="Circle"/>
            <p:cNvSpPr/>
            <p:nvPr/>
          </p:nvSpPr>
          <p:spPr>
            <a:xfrm>
              <a:off x="216816" y="1821516"/>
              <a:ext cx="84480" cy="84480"/>
            </a:xfrm>
            <a:prstGeom prst="ellipse">
              <a:avLst/>
            </a:prstGeom>
            <a:solidFill>
              <a:srgbClr val="FF9800"/>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563" name="Shape"/>
            <p:cNvSpPr/>
            <p:nvPr/>
          </p:nvSpPr>
          <p:spPr>
            <a:xfrm>
              <a:off x="153395" y="77471"/>
              <a:ext cx="2768172" cy="129355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564" name="Is DL 2777 delayed?"/>
            <p:cNvSpPr/>
            <p:nvPr/>
          </p:nvSpPr>
          <p:spPr>
            <a:xfrm>
              <a:off x="418361" y="-93904"/>
              <a:ext cx="1970775" cy="16281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lvl1pPr algn="l" defTabSz="1733973">
                <a:defRPr sz="2600" b="1">
                  <a:solidFill>
                    <a:srgbClr val="FFFFFF"/>
                  </a:solidFill>
                  <a:latin typeface="Arial"/>
                  <a:ea typeface="Arial"/>
                  <a:cs typeface="Arial"/>
                  <a:sym typeface="Arial"/>
                </a:defRPr>
              </a:lvl1pPr>
            </a:lstStyle>
            <a:p>
              <a:r>
                <a:t>Is DL 2777 delayed?</a:t>
              </a:r>
            </a:p>
          </p:txBody>
        </p:sp>
      </p:grpSp>
      <p:grpSp>
        <p:nvGrpSpPr>
          <p:cNvPr id="570" name="Group"/>
          <p:cNvGrpSpPr/>
          <p:nvPr/>
        </p:nvGrpSpPr>
        <p:grpSpPr>
          <a:xfrm>
            <a:off x="5207694" y="3498879"/>
            <a:ext cx="2038615" cy="2782412"/>
            <a:chOff x="0" y="0"/>
            <a:chExt cx="2038613" cy="2782411"/>
          </a:xfrm>
        </p:grpSpPr>
        <p:grpSp>
          <p:nvGrpSpPr>
            <p:cNvPr id="568" name="Group"/>
            <p:cNvGrpSpPr/>
            <p:nvPr/>
          </p:nvGrpSpPr>
          <p:grpSpPr>
            <a:xfrm>
              <a:off x="-1" y="820558"/>
              <a:ext cx="2038615" cy="1961854"/>
              <a:chOff x="0" y="-186259"/>
              <a:chExt cx="2038613" cy="1961853"/>
            </a:xfrm>
          </p:grpSpPr>
          <p:sp>
            <p:nvSpPr>
              <p:cNvPr id="566" name="Rectangle"/>
              <p:cNvSpPr/>
              <p:nvPr/>
            </p:nvSpPr>
            <p:spPr>
              <a:xfrm>
                <a:off x="-1" y="-1"/>
                <a:ext cx="2038615" cy="1589335"/>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567" name="Town…"/>
              <p:cNvSpPr/>
              <p:nvPr/>
            </p:nvSpPr>
            <p:spPr>
              <a:xfrm>
                <a:off x="-1" y="-186260"/>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grpSp>
        <p:pic>
          <p:nvPicPr>
            <p:cNvPr id="569" name="image30.png" descr="image3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571" name="Double Arrow"/>
          <p:cNvSpPr/>
          <p:nvPr/>
        </p:nvSpPr>
        <p:spPr>
          <a:xfrm>
            <a:off x="6995758" y="4958333"/>
            <a:ext cx="1397001" cy="732303"/>
          </a:xfrm>
          <a:prstGeom prst="leftRightArrow">
            <a:avLst>
              <a:gd name="adj1" fmla="val 32000"/>
              <a:gd name="adj2" fmla="val 76307"/>
            </a:avLst>
          </a:prstGeom>
          <a:blipFill>
            <a:blip r:embed="rId8"/>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72" name="Double Arrow"/>
          <p:cNvSpPr/>
          <p:nvPr/>
        </p:nvSpPr>
        <p:spPr>
          <a:xfrm>
            <a:off x="4028387" y="4958333"/>
            <a:ext cx="1397001" cy="732303"/>
          </a:xfrm>
          <a:prstGeom prst="leftRightArrow">
            <a:avLst>
              <a:gd name="adj1" fmla="val 32000"/>
              <a:gd name="adj2" fmla="val 76307"/>
            </a:avLst>
          </a:prstGeom>
          <a:blipFill>
            <a:blip r:embed="rId8"/>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73" name="Authenticity property: Data delivered by TC is exactly as served on source site XYZ.com"/>
          <p:cNvSpPr/>
          <p:nvPr/>
        </p:nvSpPr>
        <p:spPr>
          <a:xfrm>
            <a:off x="379087" y="7954558"/>
            <a:ext cx="12272026" cy="16624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92500"/>
          </a:bodyPr>
          <a:lstStyle/>
          <a:p>
            <a:pPr defTabSz="332993">
              <a:defRPr sz="4560" b="1">
                <a:latin typeface="Helvetica"/>
                <a:ea typeface="Helvetica"/>
                <a:cs typeface="Helvetica"/>
                <a:sym typeface="Helvetica"/>
              </a:defRPr>
            </a:pPr>
            <a:r>
              <a:rPr>
                <a:solidFill>
                  <a:schemeClr val="accent5"/>
                </a:solidFill>
                <a:latin typeface="Gill Sans" charset="0"/>
                <a:ea typeface="Gill Sans" charset="0"/>
                <a:cs typeface="Gill Sans" charset="0"/>
              </a:rPr>
              <a:t>Authenticity property</a:t>
            </a:r>
            <a:r>
              <a:rPr>
                <a:latin typeface="Gill Sans" charset="0"/>
                <a:ea typeface="Gill Sans" charset="0"/>
                <a:cs typeface="Gill Sans" charset="0"/>
              </a:rPr>
              <a:t>: Data delivered by TC is exactly as served on source site XYZ.com</a:t>
            </a:r>
          </a:p>
        </p:txBody>
      </p:sp>
      <p:grpSp>
        <p:nvGrpSpPr>
          <p:cNvPr id="576" name="Group"/>
          <p:cNvGrpSpPr/>
          <p:nvPr/>
        </p:nvGrpSpPr>
        <p:grpSpPr>
          <a:xfrm>
            <a:off x="8546462" y="4888718"/>
            <a:ext cx="2020120" cy="732303"/>
            <a:chOff x="0" y="0"/>
            <a:chExt cx="2020118" cy="732302"/>
          </a:xfrm>
        </p:grpSpPr>
        <p:sp>
          <p:nvSpPr>
            <p:cNvPr id="574" name="Rectangle"/>
            <p:cNvSpPr/>
            <p:nvPr/>
          </p:nvSpPr>
          <p:spPr>
            <a:xfrm>
              <a:off x="45801" y="0"/>
              <a:ext cx="1928516" cy="732303"/>
            </a:xfrm>
            <a:prstGeom prst="rect">
              <a:avLst/>
            </a:prstGeom>
            <a:solidFill>
              <a:schemeClr val="accent4">
                <a:hueOff val="384618"/>
                <a:satOff val="3869"/>
                <a:lumOff val="5802"/>
              </a:scheme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575" name="Delayed!"/>
            <p:cNvSpPr/>
            <p:nvPr/>
          </p:nvSpPr>
          <p:spPr>
            <a:xfrm>
              <a:off x="0" y="79571"/>
              <a:ext cx="202011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Delayed!</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12</a:t>
            </a:fld>
            <a:endParaRPr lang="uk-UA"/>
          </a:p>
        </p:txBody>
      </p:sp>
    </p:spTree>
    <p:custDataLst>
      <p:tags r:id="rId1"/>
    </p:custDataLst>
  </p:cSld>
  <p:clrMapOvr>
    <a:masterClrMapping/>
  </p:clrMapOvr>
  <p:transition spd="med" advTm="39272"/>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65"/>
                                        </p:tgtEl>
                                        <p:attrNameLst>
                                          <p:attrName>style.visibility</p:attrName>
                                        </p:attrNameLst>
                                      </p:cBhvr>
                                      <p:to>
                                        <p:strVal val="visible"/>
                                      </p:to>
                                    </p:set>
                                    <p:animEffect transition="in" filter="wipe(left)">
                                      <p:cBhvr>
                                        <p:cTn id="7" dur="1000"/>
                                        <p:tgtEl>
                                          <p:spTgt spid="5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5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576"/>
                                        </p:tgtEl>
                                        <p:attrNameLst>
                                          <p:attrName>style.visibility</p:attrName>
                                        </p:attrNameLst>
                                      </p:cBhvr>
                                      <p:to>
                                        <p:strVal val="visible"/>
                                      </p:to>
                                    </p:set>
                                  </p:childTnLst>
                                </p:cTn>
                              </p:par>
                            </p:childTnLst>
                          </p:cTn>
                        </p:par>
                        <p:par>
                          <p:cTn id="16" fill="hold">
                            <p:stCondLst>
                              <p:cond delay="0"/>
                            </p:stCondLst>
                            <p:childTnLst>
                              <p:par>
                                <p:cTn id="17" presetID="-1" presetClass="path" presetSubtype="0" accel="50000" decel="50000" fill="hold" nodeType="afterEffect">
                                  <p:stCondLst>
                                    <p:cond delay="0"/>
                                  </p:stCondLst>
                                  <p:childTnLst>
                                    <p:animMotion origin="layout" path="M 0.000000 0.000000 L -0.531595 0.007008" pathEditMode="relative">
                                      <p:cBhvr>
                                        <p:cTn id="18" dur="1000" fill="hold"/>
                                        <p:tgtEl>
                                          <p:spTgt spid="576"/>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2" animBg="1" advAuto="0"/>
      <p:bldP spid="565" grpId="1" animBg="1" advAuto="0"/>
      <p:bldP spid="573" grpId="5" animBg="1" advAuto="0"/>
      <p:bldP spid="576"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8" name="pasted-image.jpg" descr="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3643" y="3702917"/>
            <a:ext cx="4387586" cy="3532007"/>
          </a:xfrm>
          <a:prstGeom prst="rect">
            <a:avLst/>
          </a:prstGeom>
          <a:ln w="12700">
            <a:miter lim="400000"/>
          </a:ln>
        </p:spPr>
      </p:pic>
      <p:sp>
        <p:nvSpPr>
          <p:cNvPr id="579" name="Rectangle"/>
          <p:cNvSpPr/>
          <p:nvPr/>
        </p:nvSpPr>
        <p:spPr>
          <a:xfrm>
            <a:off x="193836" y="2017787"/>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580" name="How to ensure authenticity?"/>
          <p:cNvSpPr>
            <a:spLocks noGrp="1"/>
          </p:cNvSpPr>
          <p:nvPr>
            <p:ph type="title"/>
          </p:nvPr>
        </p:nvSpPr>
        <p:spPr>
          <a:xfrm>
            <a:off x="1104307" y="21257"/>
            <a:ext cx="11099801" cy="2159001"/>
          </a:xfrm>
          <a:prstGeom prst="rect">
            <a:avLst/>
          </a:prstGeom>
        </p:spPr>
        <p:txBody>
          <a:bodyPr/>
          <a:lstStyle>
            <a:lvl1pPr defTabSz="549148">
              <a:defRPr sz="7519"/>
            </a:lvl1pPr>
          </a:lstStyle>
          <a:p>
            <a:r>
              <a:t>How to ensure authenticity?</a:t>
            </a:r>
          </a:p>
        </p:txBody>
      </p:sp>
      <p:sp>
        <p:nvSpPr>
          <p:cNvPr id="581" name="Trusted Website XYZ.com"/>
          <p:cNvSpPr/>
          <p:nvPr/>
        </p:nvSpPr>
        <p:spPr>
          <a:xfrm>
            <a:off x="8658635" y="2202538"/>
            <a:ext cx="3809264" cy="131189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t>Trusted Website XYZ.com</a:t>
            </a:r>
          </a:p>
        </p:txBody>
      </p:sp>
      <p:grpSp>
        <p:nvGrpSpPr>
          <p:cNvPr id="585" name="Group"/>
          <p:cNvGrpSpPr/>
          <p:nvPr/>
        </p:nvGrpSpPr>
        <p:grpSpPr>
          <a:xfrm>
            <a:off x="640525" y="3658500"/>
            <a:ext cx="3005170" cy="3652529"/>
            <a:chOff x="-15015" y="-64983"/>
            <a:chExt cx="3005168" cy="3652527"/>
          </a:xfrm>
        </p:grpSpPr>
        <p:sp>
          <p:nvSpPr>
            <p:cNvPr id="582"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583" name="pasted-image.pdf" descr="pasted-image.pdf"/>
            <p:cNvPicPr>
              <a:picLocks noChangeAspect="1"/>
            </p:cNvPicPr>
            <p:nvPr/>
          </p:nvPicPr>
          <p:blipFill>
            <a:blip r:embed="rId4">
              <a:extLst/>
            </a:blip>
            <a:stretch>
              <a:fillRect/>
            </a:stretch>
          </p:blipFill>
          <p:spPr>
            <a:xfrm>
              <a:off x="766221" y="1577596"/>
              <a:ext cx="2190290" cy="1950866"/>
            </a:xfrm>
            <a:prstGeom prst="rect">
              <a:avLst/>
            </a:prstGeom>
            <a:ln w="12700" cap="flat">
              <a:noFill/>
              <a:miter lim="400000"/>
            </a:ln>
            <a:effectLst/>
          </p:spPr>
        </p:pic>
        <p:sp>
          <p:nvSpPr>
            <p:cNvPr id="584"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586" name="Blockchain"/>
          <p:cNvSpPr/>
          <p:nvPr/>
        </p:nvSpPr>
        <p:spPr>
          <a:xfrm>
            <a:off x="78870" y="1972168"/>
            <a:ext cx="3020921"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595" name="Group"/>
          <p:cNvGrpSpPr/>
          <p:nvPr/>
        </p:nvGrpSpPr>
        <p:grpSpPr>
          <a:xfrm>
            <a:off x="4923028" y="4211186"/>
            <a:ext cx="2745499" cy="2690793"/>
            <a:chOff x="0" y="0"/>
            <a:chExt cx="2745497" cy="2690792"/>
          </a:xfrm>
        </p:grpSpPr>
        <p:grpSp>
          <p:nvGrpSpPr>
            <p:cNvPr id="593" name="Group"/>
            <p:cNvGrpSpPr/>
            <p:nvPr/>
          </p:nvGrpSpPr>
          <p:grpSpPr>
            <a:xfrm>
              <a:off x="0" y="0"/>
              <a:ext cx="2687006" cy="2678989"/>
              <a:chOff x="0" y="-1"/>
              <a:chExt cx="2687005" cy="2678988"/>
            </a:xfrm>
          </p:grpSpPr>
          <p:pic>
            <p:nvPicPr>
              <p:cNvPr id="587"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588"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589"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590"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pic>
            <p:nvPicPr>
              <p:cNvPr id="591" name="image13.png" descr="image13.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9744" y="2091077"/>
                <a:ext cx="887393" cy="587911"/>
              </a:xfrm>
              <a:prstGeom prst="rect">
                <a:avLst/>
              </a:prstGeom>
              <a:ln w="12700" cap="flat">
                <a:noFill/>
                <a:miter lim="400000"/>
              </a:ln>
              <a:effectLst/>
            </p:spPr>
          </p:pic>
          <p:sp>
            <p:nvSpPr>
              <p:cNvPr id="592"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sp>
          <p:nvSpPr>
            <p:cNvPr id="594" name="SGX"/>
            <p:cNvSpPr/>
            <p:nvPr/>
          </p:nvSpPr>
          <p:spPr>
            <a:xfrm>
              <a:off x="1716797" y="2043092"/>
              <a:ext cx="10287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SGX</a:t>
              </a:r>
            </a:p>
          </p:txBody>
        </p:sp>
      </p:grpSp>
      <p:grpSp>
        <p:nvGrpSpPr>
          <p:cNvPr id="600" name="Group"/>
          <p:cNvGrpSpPr/>
          <p:nvPr/>
        </p:nvGrpSpPr>
        <p:grpSpPr>
          <a:xfrm>
            <a:off x="5207694" y="3498879"/>
            <a:ext cx="2038615" cy="2782412"/>
            <a:chOff x="0" y="0"/>
            <a:chExt cx="2038613" cy="2782411"/>
          </a:xfrm>
        </p:grpSpPr>
        <p:grpSp>
          <p:nvGrpSpPr>
            <p:cNvPr id="598" name="Group"/>
            <p:cNvGrpSpPr/>
            <p:nvPr/>
          </p:nvGrpSpPr>
          <p:grpSpPr>
            <a:xfrm>
              <a:off x="-1" y="820558"/>
              <a:ext cx="2038615" cy="1961854"/>
              <a:chOff x="0" y="-186259"/>
              <a:chExt cx="2038613" cy="1961853"/>
            </a:xfrm>
          </p:grpSpPr>
          <p:sp>
            <p:nvSpPr>
              <p:cNvPr id="596" name="Rectangle"/>
              <p:cNvSpPr/>
              <p:nvPr/>
            </p:nvSpPr>
            <p:spPr>
              <a:xfrm>
                <a:off x="-1" y="-1"/>
                <a:ext cx="2038615" cy="1589335"/>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597" name="Town…"/>
              <p:cNvSpPr/>
              <p:nvPr/>
            </p:nvSpPr>
            <p:spPr>
              <a:xfrm>
                <a:off x="-1" y="-186260"/>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grpSp>
        <p:pic>
          <p:nvPicPr>
            <p:cNvPr id="599" name="image30.png" descr="image30.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601" name="Double Arrow"/>
          <p:cNvSpPr/>
          <p:nvPr/>
        </p:nvSpPr>
        <p:spPr>
          <a:xfrm>
            <a:off x="4028387" y="4958333"/>
            <a:ext cx="1397001" cy="732303"/>
          </a:xfrm>
          <a:prstGeom prst="leftRightArrow">
            <a:avLst>
              <a:gd name="adj1" fmla="val 32000"/>
              <a:gd name="adj2" fmla="val 76307"/>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602" name="Double Arrow"/>
          <p:cNvSpPr/>
          <p:nvPr/>
        </p:nvSpPr>
        <p:spPr>
          <a:xfrm>
            <a:off x="6995758" y="4958333"/>
            <a:ext cx="1397001" cy="732303"/>
          </a:xfrm>
          <a:prstGeom prst="leftRightArrow">
            <a:avLst>
              <a:gd name="adj1" fmla="val 32000"/>
              <a:gd name="adj2" fmla="val 76307"/>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13</a:t>
            </a:fld>
            <a:endParaRPr lang="uk-UA"/>
          </a:p>
        </p:txBody>
      </p:sp>
    </p:spTree>
    <p:custDataLst>
      <p:tags r:id="rId1"/>
    </p:custDataLst>
  </p:cSld>
  <p:clrMapOvr>
    <a:masterClrMapping/>
  </p:clrMapOvr>
  <p:transition spd="med" advTm="10318"/>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5"/>
                                        </p:tgtEl>
                                        <p:attrNameLst>
                                          <p:attrName>style.visibility</p:attrName>
                                        </p:attrNameLst>
                                      </p:cBhvr>
                                      <p:to>
                                        <p:strVal val="visible"/>
                                      </p:to>
                                    </p:set>
                                    <p:anim calcmode="lin" valueType="num">
                                      <p:cBhvr>
                                        <p:cTn id="7" dur="1000" fill="hold"/>
                                        <p:tgtEl>
                                          <p:spTgt spid="595"/>
                                        </p:tgtEl>
                                        <p:attrNameLst>
                                          <p:attrName>ppt_x</p:attrName>
                                        </p:attrNameLst>
                                      </p:cBhvr>
                                      <p:tavLst>
                                        <p:tav tm="0">
                                          <p:val>
                                            <p:strVal val="0-#ppt_w/2"/>
                                          </p:val>
                                        </p:tav>
                                        <p:tav tm="100000">
                                          <p:val>
                                            <p:strVal val="#ppt_x"/>
                                          </p:val>
                                        </p:tav>
                                      </p:tavLst>
                                    </p:anim>
                                    <p:anim calcmode="lin" valueType="num">
                                      <p:cBhvr>
                                        <p:cTn id="8" dur="1000" fill="hold"/>
                                        <p:tgtEl>
                                          <p:spTgt spid="5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Intel SGX: Isolation"/>
          <p:cNvSpPr>
            <a:spLocks noGrp="1"/>
          </p:cNvSpPr>
          <p:nvPr>
            <p:ph type="title"/>
          </p:nvPr>
        </p:nvSpPr>
        <p:spPr>
          <a:xfrm>
            <a:off x="756401" y="50679"/>
            <a:ext cx="11099800" cy="890836"/>
          </a:xfrm>
          <a:prstGeom prst="rect">
            <a:avLst/>
          </a:prstGeom>
        </p:spPr>
        <p:txBody>
          <a:bodyPr>
            <a:normAutofit fontScale="90000"/>
          </a:bodyPr>
          <a:lstStyle/>
          <a:p>
            <a:r>
              <a:rPr smtClean="0">
                <a:latin typeface="Gill Sans" charset="0"/>
                <a:ea typeface="Gill Sans" charset="0"/>
                <a:cs typeface="Gill Sans" charset="0"/>
              </a:rPr>
              <a:t>S</a:t>
            </a:r>
            <a:r>
              <a:rPr lang="en-US" smtClean="0">
                <a:latin typeface="Gill Sans" charset="0"/>
                <a:ea typeface="Gill Sans" charset="0"/>
                <a:cs typeface="Gill Sans" charset="0"/>
              </a:rPr>
              <a:t>oftware </a:t>
            </a:r>
            <a:r>
              <a:rPr smtClean="0">
                <a:latin typeface="Gill Sans" charset="0"/>
                <a:ea typeface="Gill Sans" charset="0"/>
                <a:cs typeface="Gill Sans" charset="0"/>
              </a:rPr>
              <a:t>G</a:t>
            </a:r>
            <a:r>
              <a:rPr lang="en-US" smtClean="0">
                <a:latin typeface="Gill Sans" charset="0"/>
                <a:ea typeface="Gill Sans" charset="0"/>
                <a:cs typeface="Gill Sans" charset="0"/>
              </a:rPr>
              <a:t>uard e</a:t>
            </a:r>
            <a:r>
              <a:rPr smtClean="0">
                <a:latin typeface="Gill Sans" charset="0"/>
                <a:ea typeface="Gill Sans" charset="0"/>
                <a:cs typeface="Gill Sans" charset="0"/>
              </a:rPr>
              <a:t>X</a:t>
            </a:r>
            <a:r>
              <a:rPr lang="en-US" smtClean="0">
                <a:latin typeface="Gill Sans" charset="0"/>
                <a:ea typeface="Gill Sans" charset="0"/>
                <a:cs typeface="Gill Sans" charset="0"/>
              </a:rPr>
              <a:t>tension</a:t>
            </a:r>
            <a:endParaRPr dirty="0">
              <a:latin typeface="Gill Sans" charset="0"/>
              <a:ea typeface="Gill Sans" charset="0"/>
              <a:cs typeface="Gill Sans" charset="0"/>
            </a:endParaRPr>
          </a:p>
        </p:txBody>
      </p:sp>
      <p:grpSp>
        <p:nvGrpSpPr>
          <p:cNvPr id="625" name="Group"/>
          <p:cNvGrpSpPr/>
          <p:nvPr/>
        </p:nvGrpSpPr>
        <p:grpSpPr>
          <a:xfrm>
            <a:off x="236503" y="1853129"/>
            <a:ext cx="4243344" cy="6165101"/>
            <a:chOff x="0" y="-4444"/>
            <a:chExt cx="4243343" cy="6165100"/>
          </a:xfrm>
        </p:grpSpPr>
        <p:grpSp>
          <p:nvGrpSpPr>
            <p:cNvPr id="621" name="Group"/>
            <p:cNvGrpSpPr/>
            <p:nvPr/>
          </p:nvGrpSpPr>
          <p:grpSpPr>
            <a:xfrm>
              <a:off x="1132362" y="471190"/>
              <a:ext cx="1978618" cy="2734818"/>
              <a:chOff x="0" y="0"/>
              <a:chExt cx="1978617" cy="2734817"/>
            </a:xfrm>
          </p:grpSpPr>
          <p:pic>
            <p:nvPicPr>
              <p:cNvPr id="618" name="image14.png" descr="image14.png"/>
              <p:cNvPicPr>
                <a:picLocks noChangeAspect="1"/>
              </p:cNvPicPr>
              <p:nvPr/>
            </p:nvPicPr>
            <p:blipFill>
              <a:blip r:embed="rId4">
                <a:extLst/>
              </a:blip>
              <a:stretch>
                <a:fillRect/>
              </a:stretch>
            </p:blipFill>
            <p:spPr>
              <a:xfrm>
                <a:off x="0" y="756200"/>
                <a:ext cx="1978618" cy="1978618"/>
              </a:xfrm>
              <a:prstGeom prst="rect">
                <a:avLst/>
              </a:prstGeom>
              <a:ln w="12700" cap="flat">
                <a:noFill/>
                <a:miter lim="400000"/>
              </a:ln>
              <a:effectLst/>
            </p:spPr>
          </p:pic>
          <p:pic>
            <p:nvPicPr>
              <p:cNvPr id="619" name="image15.png" descr="image15.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47008" y="80077"/>
                <a:ext cx="385939" cy="1600235"/>
              </a:xfrm>
              <a:prstGeom prst="rect">
                <a:avLst/>
              </a:prstGeom>
              <a:ln w="12700" cap="flat">
                <a:noFill/>
                <a:miter lim="400000"/>
              </a:ln>
              <a:effectLst/>
            </p:spPr>
          </p:pic>
          <p:pic>
            <p:nvPicPr>
              <p:cNvPr id="620" name="image15.png" descr="image15.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flipH="1">
                <a:off x="731750" y="-1"/>
                <a:ext cx="385939" cy="1600236"/>
              </a:xfrm>
              <a:prstGeom prst="rect">
                <a:avLst/>
              </a:prstGeom>
              <a:ln w="12700" cap="flat">
                <a:noFill/>
                <a:miter lim="400000"/>
              </a:ln>
              <a:effectLst/>
            </p:spPr>
          </p:pic>
        </p:grpSp>
        <p:sp>
          <p:nvSpPr>
            <p:cNvPr id="622" name="Integrity"/>
            <p:cNvSpPr/>
            <p:nvPr/>
          </p:nvSpPr>
          <p:spPr>
            <a:xfrm>
              <a:off x="904385" y="-4444"/>
              <a:ext cx="1923604" cy="656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latin typeface="+mn-lt"/>
                  <a:ea typeface="Gill Sans" charset="0"/>
                  <a:cs typeface="Gill Sans" charset="0"/>
                </a:rPr>
                <a:t>Integrity</a:t>
              </a:r>
            </a:p>
          </p:txBody>
        </p:sp>
        <p:pic>
          <p:nvPicPr>
            <p:cNvPr id="623" name="image18.png" descr="image18.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642987" y="1225072"/>
              <a:ext cx="1825963" cy="1666347"/>
            </a:xfrm>
            <a:prstGeom prst="rect">
              <a:avLst/>
            </a:prstGeom>
            <a:ln w="12700" cap="flat">
              <a:noFill/>
              <a:miter lim="400000"/>
            </a:ln>
            <a:effectLst/>
          </p:spPr>
        </p:pic>
        <p:sp>
          <p:nvSpPr>
            <p:cNvPr id="624" name="Other processes and even OS cannot tamper with control flow of X"/>
            <p:cNvSpPr/>
            <p:nvPr/>
          </p:nvSpPr>
          <p:spPr>
            <a:xfrm>
              <a:off x="0" y="4088294"/>
              <a:ext cx="4243343" cy="2072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stStyle>
            <a:p>
              <a:r>
                <a:rPr sz="3200" dirty="0">
                  <a:ea typeface="Gill Sans" charset="0"/>
                  <a:cs typeface="Gill Sans" charset="0"/>
                </a:rPr>
                <a:t>Other </a:t>
              </a:r>
              <a:r>
                <a:rPr lang="en-US" sz="3200" dirty="0" smtClean="0">
                  <a:ea typeface="Gill Sans" charset="0"/>
                  <a:cs typeface="Gill Sans" charset="0"/>
                </a:rPr>
                <a:t>software </a:t>
              </a:r>
              <a:r>
                <a:rPr sz="3200" dirty="0" smtClean="0">
                  <a:ea typeface="Gill Sans" charset="0"/>
                  <a:cs typeface="Gill Sans" charset="0"/>
                </a:rPr>
                <a:t>and </a:t>
              </a:r>
              <a:r>
                <a:rPr sz="3200" b="1" dirty="0">
                  <a:solidFill>
                    <a:srgbClr val="FF0000"/>
                  </a:solidFill>
                  <a:ea typeface="Gill Sans" charset="0"/>
                  <a:cs typeface="Gill Sans" charset="0"/>
                </a:rPr>
                <a:t>even OS</a:t>
              </a:r>
              <a:r>
                <a:rPr sz="3200" dirty="0">
                  <a:ea typeface="Gill Sans" charset="0"/>
                  <a:cs typeface="Gill Sans" charset="0"/>
                </a:rPr>
                <a:t> cannot tamper with control </a:t>
              </a:r>
              <a:r>
                <a:rPr sz="3200" dirty="0" smtClean="0">
                  <a:ea typeface="Gill Sans" charset="0"/>
                  <a:cs typeface="Gill Sans" charset="0"/>
                </a:rPr>
                <a:t>flow</a:t>
              </a:r>
              <a:r>
                <a:rPr lang="en-US" sz="3200" dirty="0" smtClean="0">
                  <a:ea typeface="Gill Sans" charset="0"/>
                  <a:cs typeface="Gill Sans" charset="0"/>
                </a:rPr>
                <a:t>.</a:t>
              </a:r>
              <a:endParaRPr sz="3200" dirty="0">
                <a:ea typeface="Gill Sans" charset="0"/>
                <a:cs typeface="Gill Sans" charset="0"/>
              </a:endParaRPr>
            </a:p>
          </p:txBody>
        </p:sp>
      </p:grpSp>
      <p:grpSp>
        <p:nvGrpSpPr>
          <p:cNvPr id="634" name="Group"/>
          <p:cNvGrpSpPr/>
          <p:nvPr/>
        </p:nvGrpSpPr>
        <p:grpSpPr>
          <a:xfrm>
            <a:off x="8894517" y="1762780"/>
            <a:ext cx="4110283" cy="7861798"/>
            <a:chOff x="999398" y="-4444"/>
            <a:chExt cx="4110281" cy="7861797"/>
          </a:xfrm>
        </p:grpSpPr>
        <p:grpSp>
          <p:nvGrpSpPr>
            <p:cNvPr id="629" name="Group"/>
            <p:cNvGrpSpPr/>
            <p:nvPr/>
          </p:nvGrpSpPr>
          <p:grpSpPr>
            <a:xfrm>
              <a:off x="1218487" y="201818"/>
              <a:ext cx="2742593" cy="3327625"/>
              <a:chOff x="0" y="0"/>
              <a:chExt cx="2742591" cy="3327623"/>
            </a:xfrm>
          </p:grpSpPr>
          <p:pic>
            <p:nvPicPr>
              <p:cNvPr id="626" name="image17.png" descr="image17.png"/>
              <p:cNvPicPr>
                <a:picLocks noChangeAspect="1"/>
              </p:cNvPicPr>
              <p:nvPr/>
            </p:nvPicPr>
            <p:blipFill>
              <a:blip r:embed="rId7">
                <a:extLst/>
              </a:blip>
              <a:stretch>
                <a:fillRect/>
              </a:stretch>
            </p:blipFill>
            <p:spPr>
              <a:xfrm rot="314822" flipH="1">
                <a:off x="100125" y="911908"/>
                <a:ext cx="2521409" cy="2305254"/>
              </a:xfrm>
              <a:prstGeom prst="rect">
                <a:avLst/>
              </a:prstGeom>
              <a:ln w="12700" cap="flat">
                <a:noFill/>
                <a:miter lim="400000"/>
              </a:ln>
              <a:effectLst/>
            </p:spPr>
          </p:pic>
          <p:pic>
            <p:nvPicPr>
              <p:cNvPr id="627" name="image15.png" descr="image15.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flipH="1">
                <a:off x="2151923" y="111843"/>
                <a:ext cx="590669" cy="2235040"/>
              </a:xfrm>
              <a:prstGeom prst="rect">
                <a:avLst/>
              </a:prstGeom>
              <a:ln w="12700" cap="flat">
                <a:noFill/>
                <a:miter lim="400000"/>
              </a:ln>
              <a:effectLst/>
            </p:spPr>
          </p:pic>
          <p:pic>
            <p:nvPicPr>
              <p:cNvPr id="628" name="image15.png" descr="image15.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410034" y="0"/>
                <a:ext cx="590668" cy="2235040"/>
              </a:xfrm>
              <a:prstGeom prst="rect">
                <a:avLst/>
              </a:prstGeom>
              <a:ln w="12700" cap="flat">
                <a:noFill/>
                <a:miter lim="400000"/>
              </a:ln>
              <a:effectLst/>
            </p:spPr>
          </p:pic>
        </p:grpSp>
        <p:pic>
          <p:nvPicPr>
            <p:cNvPr id="630" name="image18.png" descr="image18.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880292" y="1033748"/>
              <a:ext cx="1825964" cy="1666348"/>
            </a:xfrm>
            <a:prstGeom prst="rect">
              <a:avLst/>
            </a:prstGeom>
            <a:ln w="12700" cap="flat">
              <a:noFill/>
              <a:miter lim="400000"/>
            </a:ln>
            <a:effectLst/>
          </p:spPr>
        </p:pic>
        <p:sp>
          <p:nvSpPr>
            <p:cNvPr id="631" name="Confidentiality"/>
            <p:cNvSpPr/>
            <p:nvPr/>
          </p:nvSpPr>
          <p:spPr>
            <a:xfrm>
              <a:off x="1138975" y="-4444"/>
              <a:ext cx="3308596" cy="656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latin typeface="+mn-lt"/>
                  <a:ea typeface="Gill Sans" charset="0"/>
                  <a:cs typeface="Gill Sans" charset="0"/>
                </a:rPr>
                <a:t>Confidentiality</a:t>
              </a:r>
            </a:p>
          </p:txBody>
        </p:sp>
        <p:sp>
          <p:nvSpPr>
            <p:cNvPr id="632" name="Other processes and even OS can learn nothing about the state of X"/>
            <p:cNvSpPr/>
            <p:nvPr/>
          </p:nvSpPr>
          <p:spPr>
            <a:xfrm>
              <a:off x="999398" y="4279618"/>
              <a:ext cx="4110281" cy="2072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stStyle>
            <a:p>
              <a:r>
                <a:rPr sz="3200" dirty="0">
                  <a:latin typeface="+mn-ea"/>
                  <a:cs typeface="Gill Sans" charset="0"/>
                </a:rPr>
                <a:t>Other </a:t>
              </a:r>
              <a:r>
                <a:rPr lang="en-US" sz="3200" dirty="0" smtClean="0">
                  <a:latin typeface="+mn-ea"/>
                  <a:cs typeface="Gill Sans" charset="0"/>
                </a:rPr>
                <a:t>sofware </a:t>
              </a:r>
              <a:r>
                <a:rPr sz="3200" dirty="0" smtClean="0">
                  <a:latin typeface="+mn-ea"/>
                  <a:cs typeface="Gill Sans" charset="0"/>
                </a:rPr>
                <a:t>and </a:t>
              </a:r>
              <a:r>
                <a:rPr sz="3200" b="1" dirty="0">
                  <a:solidFill>
                    <a:srgbClr val="FF0000"/>
                  </a:solidFill>
                  <a:latin typeface="+mn-ea"/>
                  <a:cs typeface="Gill Sans" charset="0"/>
                </a:rPr>
                <a:t>even OS</a:t>
              </a:r>
              <a:r>
                <a:rPr sz="3200" dirty="0">
                  <a:latin typeface="+mn-ea"/>
                  <a:cs typeface="Gill Sans" charset="0"/>
                </a:rPr>
                <a:t> can learn nothing about the </a:t>
              </a:r>
              <a:r>
                <a:rPr lang="en-US" sz="3200" dirty="0" smtClean="0">
                  <a:latin typeface="+mn-ea"/>
                  <a:cs typeface="Gill Sans" charset="0"/>
                </a:rPr>
                <a:t>interal </a:t>
              </a:r>
              <a:r>
                <a:rPr sz="3200" dirty="0" smtClean="0">
                  <a:latin typeface="+mn-ea"/>
                  <a:cs typeface="Gill Sans" charset="0"/>
                </a:rPr>
                <a:t>state</a:t>
              </a:r>
              <a:r>
                <a:rPr lang="en-US" sz="3200" dirty="0" smtClean="0">
                  <a:latin typeface="+mn-ea"/>
                  <a:cs typeface="Gill Sans" charset="0"/>
                </a:rPr>
                <a:t>*.</a:t>
              </a:r>
              <a:r>
                <a:rPr sz="3200" dirty="0" smtClean="0">
                  <a:latin typeface="+mn-ea"/>
                  <a:cs typeface="Gill Sans" charset="0"/>
                </a:rPr>
                <a:t> </a:t>
              </a:r>
              <a:endParaRPr sz="3200" dirty="0">
                <a:latin typeface="+mn-ea"/>
                <a:cs typeface="Gill Sans" charset="0"/>
              </a:endParaRPr>
            </a:p>
          </p:txBody>
        </p:sp>
        <p:sp>
          <p:nvSpPr>
            <p:cNvPr id="633" name="* Page faults, etc. to be discussed"/>
            <p:cNvSpPr/>
            <p:nvPr/>
          </p:nvSpPr>
          <p:spPr>
            <a:xfrm>
              <a:off x="1190445" y="7385429"/>
              <a:ext cx="3762246" cy="471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600" i="1">
                  <a:latin typeface="Helvetica"/>
                  <a:ea typeface="Helvetica"/>
                  <a:cs typeface="Helvetica"/>
                  <a:sym typeface="Helvetica"/>
                </a:defRPr>
              </a:lvl1pPr>
            </a:lstStyle>
            <a:p>
              <a:r>
                <a:rPr sz="2400">
                  <a:latin typeface="+mn-lt"/>
                  <a:ea typeface="Gill Sans" charset="0"/>
                  <a:cs typeface="Gill Sans" charset="0"/>
                </a:rPr>
                <a:t>* </a:t>
              </a:r>
              <a:r>
                <a:rPr lang="en-US" sz="2400" smtClean="0">
                  <a:latin typeface="+mn-lt"/>
                  <a:ea typeface="Gill Sans" charset="0"/>
                  <a:cs typeface="Gill Sans" charset="0"/>
                </a:rPr>
                <a:t>Provisos to be discussed</a:t>
              </a:r>
              <a:endParaRPr sz="2400" dirty="0">
                <a:latin typeface="+mn-lt"/>
                <a:ea typeface="Gill Sans" charset="0"/>
                <a:cs typeface="Gill Sans" charset="0"/>
              </a:endParaRPr>
            </a:p>
          </p:txBody>
        </p:sp>
      </p:grpSp>
      <p:grpSp>
        <p:nvGrpSpPr>
          <p:cNvPr id="5" name="Group 4"/>
          <p:cNvGrpSpPr/>
          <p:nvPr/>
        </p:nvGrpSpPr>
        <p:grpSpPr>
          <a:xfrm>
            <a:off x="4629237" y="4133681"/>
            <a:ext cx="3956998" cy="2787906"/>
            <a:chOff x="4629237" y="4610759"/>
            <a:chExt cx="3956998" cy="2787906"/>
          </a:xfrm>
        </p:grpSpPr>
        <p:sp>
          <p:nvSpPr>
            <p:cNvPr id="35" name="Shape 398"/>
            <p:cNvSpPr/>
            <p:nvPr/>
          </p:nvSpPr>
          <p:spPr>
            <a:xfrm>
              <a:off x="4629237" y="5468020"/>
              <a:ext cx="3956998" cy="96366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Operating System &amp; Hypervisor</a:t>
              </a:r>
            </a:p>
          </p:txBody>
        </p:sp>
        <p:sp>
          <p:nvSpPr>
            <p:cNvPr id="36" name="Shape 399"/>
            <p:cNvSpPr/>
            <p:nvPr/>
          </p:nvSpPr>
          <p:spPr>
            <a:xfrm>
              <a:off x="4629237" y="4610759"/>
              <a:ext cx="3956998" cy="779042"/>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Application Code</a:t>
              </a:r>
            </a:p>
          </p:txBody>
        </p:sp>
        <p:sp>
          <p:nvSpPr>
            <p:cNvPr id="38" name="Shape 401"/>
            <p:cNvSpPr/>
            <p:nvPr/>
          </p:nvSpPr>
          <p:spPr>
            <a:xfrm>
              <a:off x="6561438" y="6509932"/>
              <a:ext cx="2024572" cy="88873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Hardware</a:t>
              </a:r>
            </a:p>
          </p:txBody>
        </p:sp>
        <p:sp>
          <p:nvSpPr>
            <p:cNvPr id="39" name="Shape 402"/>
            <p:cNvSpPr/>
            <p:nvPr/>
          </p:nvSpPr>
          <p:spPr>
            <a:xfrm>
              <a:off x="4629237" y="6509899"/>
              <a:ext cx="1813058" cy="888733"/>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400" b="1"/>
                <a:t>Trusted</a:t>
              </a:r>
            </a:p>
            <a:p>
              <a:pPr algn="ctr"/>
              <a:r>
                <a:rPr lang="en" sz="2400" b="1" dirty="0"/>
                <a:t>Processor</a:t>
              </a:r>
            </a:p>
          </p:txBody>
        </p:sp>
      </p:grpSp>
      <p:sp>
        <p:nvSpPr>
          <p:cNvPr id="37" name="Shape 400"/>
          <p:cNvSpPr/>
          <p:nvPr/>
        </p:nvSpPr>
        <p:spPr>
          <a:xfrm>
            <a:off x="4642169" y="2914431"/>
            <a:ext cx="3956998" cy="779042"/>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b="1" dirty="0"/>
              <a:t>Code &amp; Data</a:t>
            </a:r>
          </a:p>
        </p:txBody>
      </p:sp>
      <p:grpSp>
        <p:nvGrpSpPr>
          <p:cNvPr id="10" name="Group 9"/>
          <p:cNvGrpSpPr/>
          <p:nvPr/>
        </p:nvGrpSpPr>
        <p:grpSpPr>
          <a:xfrm>
            <a:off x="3519048" y="1667146"/>
            <a:ext cx="5220441" cy="2337983"/>
            <a:chOff x="3519048" y="2203859"/>
            <a:chExt cx="5220441" cy="2337983"/>
          </a:xfrm>
        </p:grpSpPr>
        <p:pic>
          <p:nvPicPr>
            <p:cNvPr id="606" name="image19.png" descr="image19.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4642168" y="3137424"/>
              <a:ext cx="3956773" cy="375003"/>
            </a:xfrm>
            <a:prstGeom prst="rect">
              <a:avLst/>
            </a:prstGeom>
            <a:ln w="12700">
              <a:miter lim="400000"/>
            </a:ln>
          </p:spPr>
        </p:pic>
        <p:pic>
          <p:nvPicPr>
            <p:cNvPr id="41" name="image19.png" descr="image19.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4620980" y="4230186"/>
              <a:ext cx="3977962" cy="303713"/>
            </a:xfrm>
            <a:prstGeom prst="rect">
              <a:avLst/>
            </a:prstGeom>
            <a:ln w="12700">
              <a:miter lim="400000"/>
            </a:ln>
          </p:spPr>
        </p:pic>
        <p:pic>
          <p:nvPicPr>
            <p:cNvPr id="42" name="image19.png" descr="image19.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rot="5400000">
              <a:off x="7948120" y="3740605"/>
              <a:ext cx="1394411" cy="188326"/>
            </a:xfrm>
            <a:prstGeom prst="rect">
              <a:avLst/>
            </a:prstGeom>
            <a:ln w="12700">
              <a:miter lim="400000"/>
            </a:ln>
          </p:spPr>
        </p:pic>
        <p:pic>
          <p:nvPicPr>
            <p:cNvPr id="43" name="image19.png" descr="image19.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rot="5400000">
              <a:off x="3951274" y="3688935"/>
              <a:ext cx="1394411" cy="311403"/>
            </a:xfrm>
            <a:prstGeom prst="rect">
              <a:avLst/>
            </a:prstGeom>
            <a:ln w="12700">
              <a:miter lim="400000"/>
            </a:ln>
          </p:spPr>
        </p:pic>
        <p:sp>
          <p:nvSpPr>
            <p:cNvPr id="6" name="TextBox 5"/>
            <p:cNvSpPr txBox="1"/>
            <p:nvPr/>
          </p:nvSpPr>
          <p:spPr>
            <a:xfrm flipH="1">
              <a:off x="3519048" y="2203859"/>
              <a:ext cx="353554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rgbClr val="000000"/>
                  </a:solidFill>
                  <a:effectLst/>
                  <a:uFillTx/>
                  <a:latin typeface="+mn-lt"/>
                  <a:ea typeface="+mn-ea"/>
                  <a:cs typeface="+mn-cs"/>
                  <a:sym typeface="Helvetica Light"/>
                </a:rPr>
                <a:t>“Enclave”</a:t>
              </a:r>
              <a:endParaRPr kumimoji="0" lang="en-US" sz="280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8" name="Straight Connector 7"/>
            <p:cNvCxnSpPr>
              <a:stCxn id="6" idx="2"/>
              <a:endCxn id="606" idx="0"/>
            </p:cNvCxnSpPr>
            <p:nvPr/>
          </p:nvCxnSpPr>
          <p:spPr>
            <a:xfrm>
              <a:off x="5286821" y="2737338"/>
              <a:ext cx="1333734" cy="4000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19" name="Slide Number Placeholder 18"/>
          <p:cNvSpPr>
            <a:spLocks noGrp="1"/>
          </p:cNvSpPr>
          <p:nvPr>
            <p:ph type="sldNum" sz="quarter" idx="2"/>
          </p:nvPr>
        </p:nvSpPr>
        <p:spPr/>
        <p:txBody>
          <a:bodyPr/>
          <a:lstStyle/>
          <a:p>
            <a:fld id="{86CB4B4D-7CA3-9044-876B-883B54F8677D}" type="slidenum">
              <a:rPr lang="uk-UA" smtClean="0"/>
              <a:t>14</a:t>
            </a:fld>
            <a:endParaRPr lang="uk-UA"/>
          </a:p>
        </p:txBody>
      </p:sp>
    </p:spTree>
    <p:custDataLst>
      <p:tags r:id="rId1"/>
    </p:custDataLst>
  </p:cSld>
  <p:clrMapOvr>
    <a:masterClrMapping/>
  </p:clrMapOvr>
  <p:transition spd="med" advTm="66727"/>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Intel SGX: Remote attestation"/>
          <p:cNvSpPr>
            <a:spLocks noGrp="1"/>
          </p:cNvSpPr>
          <p:nvPr>
            <p:ph type="title"/>
          </p:nvPr>
        </p:nvSpPr>
        <p:spPr>
          <a:xfrm>
            <a:off x="711636" y="249688"/>
            <a:ext cx="11581529" cy="1225096"/>
          </a:xfrm>
          <a:prstGeom prst="rect">
            <a:avLst/>
          </a:prstGeom>
        </p:spPr>
        <p:txBody>
          <a:bodyPr/>
          <a:lstStyle>
            <a:lvl1pPr defTabSz="537463">
              <a:defRPr sz="7360"/>
            </a:lvl1pPr>
          </a:lstStyle>
          <a:p>
            <a:r>
              <a:rPr dirty="0" smtClean="0"/>
              <a:t>SGX</a:t>
            </a:r>
            <a:r>
              <a:rPr dirty="0"/>
              <a:t>: </a:t>
            </a:r>
            <a:r>
              <a:rPr lang="en-US" dirty="0" smtClean="0"/>
              <a:t>r</a:t>
            </a:r>
            <a:r>
              <a:rPr dirty="0" smtClean="0"/>
              <a:t>emote </a:t>
            </a:r>
            <a:r>
              <a:rPr dirty="0"/>
              <a:t>attestation</a:t>
            </a:r>
          </a:p>
        </p:txBody>
      </p:sp>
      <p:grpSp>
        <p:nvGrpSpPr>
          <p:cNvPr id="3" name="Group 2"/>
          <p:cNvGrpSpPr/>
          <p:nvPr/>
        </p:nvGrpSpPr>
        <p:grpSpPr>
          <a:xfrm>
            <a:off x="9463524" y="2934820"/>
            <a:ext cx="3023052" cy="4273872"/>
            <a:chOff x="9463524" y="2934820"/>
            <a:chExt cx="3023052" cy="4273872"/>
          </a:xfrm>
        </p:grpSpPr>
        <p:grpSp>
          <p:nvGrpSpPr>
            <p:cNvPr id="639" name="Group"/>
            <p:cNvGrpSpPr/>
            <p:nvPr/>
          </p:nvGrpSpPr>
          <p:grpSpPr>
            <a:xfrm>
              <a:off x="10959032" y="2934820"/>
              <a:ext cx="1527544" cy="1856601"/>
              <a:chOff x="-7632" y="-33031"/>
              <a:chExt cx="1527543" cy="1856599"/>
            </a:xfrm>
          </p:grpSpPr>
          <p:sp>
            <p:nvSpPr>
              <p:cNvPr id="636" name="Rectangle"/>
              <p:cNvSpPr/>
              <p:nvPr/>
            </p:nvSpPr>
            <p:spPr>
              <a:xfrm>
                <a:off x="0" y="0"/>
                <a:ext cx="1512279" cy="1823568"/>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37" name="pasted-image.pdf" descr="pasted-image.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474" y="801900"/>
                <a:ext cx="1113337" cy="991636"/>
              </a:xfrm>
              <a:prstGeom prst="rect">
                <a:avLst/>
              </a:prstGeom>
              <a:ln w="12700" cap="flat">
                <a:noFill/>
                <a:miter lim="400000"/>
              </a:ln>
              <a:effectLst/>
            </p:spPr>
          </p:pic>
          <p:sp>
            <p:nvSpPr>
              <p:cNvPr id="638" name="Flight…"/>
              <p:cNvSpPr/>
              <p:nvPr/>
            </p:nvSpPr>
            <p:spPr>
              <a:xfrm>
                <a:off x="-7633" y="-33032"/>
                <a:ext cx="1527544" cy="76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000" b="1">
                    <a:latin typeface="Courier"/>
                    <a:ea typeface="Courier"/>
                    <a:cs typeface="Courier"/>
                    <a:sym typeface="Courier"/>
                  </a:defRPr>
                </a:pPr>
                <a:r>
                  <a:rPr dirty="0"/>
                  <a:t>Flight</a:t>
                </a:r>
              </a:p>
              <a:p>
                <a:pPr algn="l">
                  <a:defRPr sz="2000" b="1">
                    <a:latin typeface="Courier"/>
                    <a:ea typeface="Courier"/>
                    <a:cs typeface="Courier"/>
                    <a:sym typeface="Courier"/>
                  </a:defRPr>
                </a:pPr>
                <a:r>
                  <a:rPr dirty="0"/>
                  <a:t>Insurance</a:t>
                </a:r>
              </a:p>
            </p:txBody>
          </p:sp>
        </p:grpSp>
        <p:pic>
          <p:nvPicPr>
            <p:cNvPr id="652" name="image22.png" descr="image2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47517" y="4132447"/>
              <a:ext cx="2155891" cy="2432974"/>
            </a:xfrm>
            <a:prstGeom prst="rect">
              <a:avLst/>
            </a:prstGeom>
            <a:ln w="12700">
              <a:miter lim="400000"/>
            </a:ln>
          </p:spPr>
        </p:pic>
        <p:sp>
          <p:nvSpPr>
            <p:cNvPr id="656" name="Remote entity"/>
            <p:cNvSpPr/>
            <p:nvPr/>
          </p:nvSpPr>
          <p:spPr>
            <a:xfrm>
              <a:off x="9463524" y="6552102"/>
              <a:ext cx="2923877"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rPr b="0" dirty="0">
                  <a:latin typeface="+mn-lt"/>
                </a:rPr>
                <a:t>Remote entity</a:t>
              </a:r>
            </a:p>
          </p:txBody>
        </p:sp>
      </p:grpSp>
      <p:grpSp>
        <p:nvGrpSpPr>
          <p:cNvPr id="2" name="Group 1"/>
          <p:cNvGrpSpPr/>
          <p:nvPr/>
        </p:nvGrpSpPr>
        <p:grpSpPr>
          <a:xfrm>
            <a:off x="165866" y="2802154"/>
            <a:ext cx="4246711" cy="4320876"/>
            <a:chOff x="165866" y="2802154"/>
            <a:chExt cx="4246711" cy="4320876"/>
          </a:xfrm>
        </p:grpSpPr>
        <p:grpSp>
          <p:nvGrpSpPr>
            <p:cNvPr id="30" name="Group 29"/>
            <p:cNvGrpSpPr/>
            <p:nvPr/>
          </p:nvGrpSpPr>
          <p:grpSpPr>
            <a:xfrm>
              <a:off x="302325" y="4335124"/>
              <a:ext cx="3956998" cy="2787906"/>
              <a:chOff x="4629237" y="4610759"/>
              <a:chExt cx="3956998" cy="2787906"/>
            </a:xfrm>
          </p:grpSpPr>
          <p:sp>
            <p:nvSpPr>
              <p:cNvPr id="31" name="Shape 398"/>
              <p:cNvSpPr/>
              <p:nvPr/>
            </p:nvSpPr>
            <p:spPr>
              <a:xfrm>
                <a:off x="4629237" y="5468020"/>
                <a:ext cx="3956998" cy="96366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Operating System &amp; Hypervisor</a:t>
                </a:r>
              </a:p>
            </p:txBody>
          </p:sp>
          <p:sp>
            <p:nvSpPr>
              <p:cNvPr id="32" name="Shape 399"/>
              <p:cNvSpPr/>
              <p:nvPr/>
            </p:nvSpPr>
            <p:spPr>
              <a:xfrm>
                <a:off x="4629237" y="4610759"/>
                <a:ext cx="3956998" cy="779042"/>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Application Code</a:t>
                </a:r>
              </a:p>
            </p:txBody>
          </p:sp>
          <p:sp>
            <p:nvSpPr>
              <p:cNvPr id="33" name="Shape 401"/>
              <p:cNvSpPr/>
              <p:nvPr/>
            </p:nvSpPr>
            <p:spPr>
              <a:xfrm>
                <a:off x="6561438" y="6509932"/>
                <a:ext cx="2024572" cy="88873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Hardware</a:t>
                </a:r>
              </a:p>
            </p:txBody>
          </p:sp>
          <p:sp>
            <p:nvSpPr>
              <p:cNvPr id="34" name="Shape 402"/>
              <p:cNvSpPr/>
              <p:nvPr/>
            </p:nvSpPr>
            <p:spPr>
              <a:xfrm>
                <a:off x="4629237" y="6509899"/>
                <a:ext cx="1813058" cy="888733"/>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400" b="1"/>
                  <a:t>Trusted</a:t>
                </a:r>
              </a:p>
              <a:p>
                <a:pPr algn="ctr"/>
                <a:r>
                  <a:rPr lang="en" sz="2400" b="1" dirty="0"/>
                  <a:t>Processor</a:t>
                </a:r>
              </a:p>
            </p:txBody>
          </p:sp>
        </p:grpSp>
        <p:sp>
          <p:nvSpPr>
            <p:cNvPr id="35" name="Shape 400"/>
            <p:cNvSpPr/>
            <p:nvPr/>
          </p:nvSpPr>
          <p:spPr>
            <a:xfrm>
              <a:off x="315257" y="3115874"/>
              <a:ext cx="3956998" cy="779042"/>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b="1" dirty="0"/>
                <a:t>Code &amp; Data</a:t>
              </a:r>
            </a:p>
          </p:txBody>
        </p:sp>
        <p:grpSp>
          <p:nvGrpSpPr>
            <p:cNvPr id="36" name="Group 35"/>
            <p:cNvGrpSpPr/>
            <p:nvPr/>
          </p:nvGrpSpPr>
          <p:grpSpPr>
            <a:xfrm>
              <a:off x="165866" y="2802154"/>
              <a:ext cx="4246711" cy="1404418"/>
              <a:chOff x="4492778" y="3137424"/>
              <a:chExt cx="4246711" cy="1404418"/>
            </a:xfrm>
          </p:grpSpPr>
          <p:pic>
            <p:nvPicPr>
              <p:cNvPr id="37"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642168" y="3137424"/>
                <a:ext cx="3956773" cy="375003"/>
              </a:xfrm>
              <a:prstGeom prst="rect">
                <a:avLst/>
              </a:prstGeom>
              <a:ln w="12700">
                <a:miter lim="400000"/>
              </a:ln>
            </p:spPr>
          </p:pic>
          <p:pic>
            <p:nvPicPr>
              <p:cNvPr id="38"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4620980" y="4230186"/>
                <a:ext cx="3977962" cy="303713"/>
              </a:xfrm>
              <a:prstGeom prst="rect">
                <a:avLst/>
              </a:prstGeom>
              <a:ln w="12700">
                <a:miter lim="400000"/>
              </a:ln>
            </p:spPr>
          </p:pic>
          <p:pic>
            <p:nvPicPr>
              <p:cNvPr id="39"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rot="5400000">
                <a:off x="7948120" y="3740605"/>
                <a:ext cx="1394411" cy="188326"/>
              </a:xfrm>
              <a:prstGeom prst="rect">
                <a:avLst/>
              </a:prstGeom>
              <a:ln w="12700">
                <a:miter lim="400000"/>
              </a:ln>
            </p:spPr>
          </p:pic>
          <p:pic>
            <p:nvPicPr>
              <p:cNvPr id="40" name="image19.png" descr="image19.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rot="5400000">
                <a:off x="3951274" y="3688935"/>
                <a:ext cx="1394411" cy="311403"/>
              </a:xfrm>
              <a:prstGeom prst="rect">
                <a:avLst/>
              </a:prstGeom>
              <a:ln w="12700">
                <a:miter lim="400000"/>
              </a:ln>
            </p:spPr>
          </p:pic>
        </p:grpSp>
      </p:grpSp>
      <p:pic>
        <p:nvPicPr>
          <p:cNvPr id="43" name="Shape 376" descr="Fingerprint-Free-Download-PNG.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322631" y="3191249"/>
            <a:ext cx="901394" cy="676046"/>
          </a:xfrm>
          <a:prstGeom prst="rect">
            <a:avLst/>
          </a:prstGeom>
          <a:noFill/>
          <a:ln>
            <a:noFill/>
          </a:ln>
        </p:spPr>
      </p:pic>
      <p:cxnSp>
        <p:nvCxnSpPr>
          <p:cNvPr id="45" name="Straight Arrow Connector 44"/>
          <p:cNvCxnSpPr/>
          <p:nvPr/>
        </p:nvCxnSpPr>
        <p:spPr>
          <a:xfrm>
            <a:off x="5246004" y="4808406"/>
            <a:ext cx="324708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630188" y="4808407"/>
            <a:ext cx="2844048" cy="2193164"/>
          </a:xfrm>
          <a:prstGeom prst="rect">
            <a:avLst/>
          </a:prstGeom>
          <a:noFill/>
        </p:spPr>
        <p:txBody>
          <a:bodyPr wrap="none" rtlCol="0">
            <a:spAutoFit/>
          </a:bodyPr>
          <a:lstStyle/>
          <a:p>
            <a:pPr algn="l"/>
            <a:r>
              <a:rPr lang="en-US" sz="3413" dirty="0"/>
              <a:t>Attestation: </a:t>
            </a:r>
          </a:p>
          <a:p>
            <a:pPr marL="457200" indent="-457200" algn="l">
              <a:buFont typeface="Wingdings" charset="2"/>
              <a:buChar char="ü"/>
            </a:pPr>
            <a:r>
              <a:rPr lang="en-US" sz="3413" dirty="0" smtClean="0"/>
              <a:t>fingerprint </a:t>
            </a:r>
          </a:p>
          <a:p>
            <a:pPr marL="457200" indent="-457200" algn="l">
              <a:buFont typeface="Wingdings" charset="2"/>
              <a:buChar char="ü"/>
            </a:pPr>
            <a:r>
              <a:rPr lang="en-US" sz="3413" dirty="0"/>
              <a:t>u</a:t>
            </a:r>
            <a:r>
              <a:rPr lang="en-US" sz="3413" dirty="0" smtClean="0"/>
              <a:t>ser data</a:t>
            </a:r>
            <a:endParaRPr lang="en-US" sz="3413" dirty="0"/>
          </a:p>
          <a:p>
            <a:pPr marL="457200" indent="-457200" algn="l">
              <a:buFont typeface="Wingdings" charset="2"/>
              <a:buChar char="ü"/>
            </a:pPr>
            <a:r>
              <a:rPr lang="en-US" sz="3413" dirty="0"/>
              <a:t>s</a:t>
            </a:r>
            <a:r>
              <a:rPr lang="en-US" sz="3413" dirty="0" smtClean="0"/>
              <a:t>ignature</a:t>
            </a:r>
            <a:endParaRPr lang="en-US" sz="3413" dirty="0"/>
          </a:p>
        </p:txBody>
      </p:sp>
      <p:grpSp>
        <p:nvGrpSpPr>
          <p:cNvPr id="47" name="Group 46"/>
          <p:cNvGrpSpPr/>
          <p:nvPr/>
        </p:nvGrpSpPr>
        <p:grpSpPr>
          <a:xfrm>
            <a:off x="6147469" y="3863121"/>
            <a:ext cx="1444154" cy="779046"/>
            <a:chOff x="4815340" y="3623698"/>
            <a:chExt cx="1353894" cy="730355"/>
          </a:xfrm>
        </p:grpSpPr>
        <p:sp>
          <p:nvSpPr>
            <p:cNvPr id="48" name="Shape 378"/>
            <p:cNvSpPr/>
            <p:nvPr/>
          </p:nvSpPr>
          <p:spPr>
            <a:xfrm rot="10800000">
              <a:off x="4818934" y="3623698"/>
              <a:ext cx="1350300" cy="730355"/>
            </a:xfrm>
            <a:prstGeom prst="foldedCorner">
              <a:avLst>
                <a:gd name="adj" fmla="val 16667"/>
              </a:avLst>
            </a:prstGeom>
            <a:solidFill>
              <a:srgbClr val="FFFFFF"/>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endParaRPr sz="3840"/>
            </a:p>
          </p:txBody>
        </p:sp>
        <p:pic>
          <p:nvPicPr>
            <p:cNvPr id="49" name="Shape 379" descr="Fingerprint-Free-Download-PNG.png"/>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815340" y="3823586"/>
              <a:ext cx="627100" cy="470325"/>
            </a:xfrm>
            <a:prstGeom prst="rect">
              <a:avLst/>
            </a:prstGeom>
            <a:noFill/>
            <a:ln>
              <a:noFill/>
            </a:ln>
          </p:spPr>
        </p:pic>
        <p:pic>
          <p:nvPicPr>
            <p:cNvPr id="50" name="Shape 380"/>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5351039" y="3823586"/>
              <a:ext cx="712161" cy="470324"/>
            </a:xfrm>
            <a:prstGeom prst="rect">
              <a:avLst/>
            </a:prstGeom>
            <a:noFill/>
            <a:ln>
              <a:noFill/>
            </a:ln>
          </p:spPr>
        </p:pic>
      </p:grpSp>
      <p:sp>
        <p:nvSpPr>
          <p:cNvPr id="6" name="Slide Number Placeholder 5"/>
          <p:cNvSpPr>
            <a:spLocks noGrp="1"/>
          </p:cNvSpPr>
          <p:nvPr>
            <p:ph type="sldNum" sz="quarter" idx="2"/>
          </p:nvPr>
        </p:nvSpPr>
        <p:spPr/>
        <p:txBody>
          <a:bodyPr/>
          <a:lstStyle/>
          <a:p>
            <a:fld id="{86CB4B4D-7CA3-9044-876B-883B54F8677D}" type="slidenum">
              <a:rPr lang="uk-UA" smtClean="0"/>
              <a:t>15</a:t>
            </a:fld>
            <a:endParaRPr lang="uk-UA"/>
          </a:p>
        </p:txBody>
      </p:sp>
      <p:grpSp>
        <p:nvGrpSpPr>
          <p:cNvPr id="41" name="Group 40"/>
          <p:cNvGrpSpPr/>
          <p:nvPr/>
        </p:nvGrpSpPr>
        <p:grpSpPr>
          <a:xfrm>
            <a:off x="324997" y="5472644"/>
            <a:ext cx="5926239" cy="3680010"/>
            <a:chOff x="324997" y="4467320"/>
            <a:chExt cx="6215509" cy="4685334"/>
          </a:xfrm>
        </p:grpSpPr>
        <p:sp>
          <p:nvSpPr>
            <p:cNvPr id="42" name="Oval Callout 41"/>
            <p:cNvSpPr/>
            <p:nvPr/>
          </p:nvSpPr>
          <p:spPr>
            <a:xfrm>
              <a:off x="324997" y="4467320"/>
              <a:ext cx="6215509" cy="4685334"/>
            </a:xfrm>
            <a:prstGeom prst="wedgeEllipseCallout">
              <a:avLst>
                <a:gd name="adj1" fmla="val -49254"/>
                <a:gd name="adj2" fmla="val 5867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4" name="TextBox 43"/>
            <p:cNvSpPr txBox="1"/>
            <p:nvPr/>
          </p:nvSpPr>
          <p:spPr>
            <a:xfrm flipH="1">
              <a:off x="858516" y="6091610"/>
              <a:ext cx="5148469" cy="169804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n-lt"/>
                  <a:ea typeface="+mn-ea"/>
                  <a:cs typeface="+mn-cs"/>
                  <a:sym typeface="Helvetica Light"/>
                </a:rPr>
                <a:t>What makes SGX strong?</a:t>
              </a:r>
              <a:endParaRPr kumimoji="0" lang="en-US" sz="40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51" name="TextBox 50"/>
          <p:cNvSpPr txBox="1"/>
          <p:nvPr/>
        </p:nvSpPr>
        <p:spPr>
          <a:xfrm>
            <a:off x="2530333" y="4950050"/>
            <a:ext cx="8678425" cy="3947969"/>
          </a:xfrm>
          <a:prstGeom prst="rect">
            <a:avLst/>
          </a:prstGeom>
          <a:ln w="38100"/>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182880" tIns="50800" rIns="182880" bIns="50800" numCol="1" spcCol="38100" rtlCol="0" anchor="ctr">
            <a:normAutofit/>
          </a:bodyPr>
          <a:lstStyle/>
          <a:p>
            <a:pPr lvl="2" indent="0">
              <a:lnSpc>
                <a:spcPct val="110000"/>
              </a:lnSpc>
            </a:pPr>
            <a:endParaRPr lang="en-US" sz="4400" dirty="0" smtClean="0">
              <a:ea typeface="Arial" charset="0"/>
              <a:cs typeface="Arial" charset="0"/>
            </a:endParaRPr>
          </a:p>
          <a:p>
            <a:pPr lvl="2" indent="0">
              <a:lnSpc>
                <a:spcPct val="110000"/>
              </a:lnSpc>
            </a:pPr>
            <a:r>
              <a:rPr lang="en-US" sz="4400" b="1" dirty="0" smtClean="0">
                <a:ea typeface="Arial" charset="0"/>
                <a:cs typeface="Arial" charset="0"/>
              </a:rPr>
              <a:t>No longer need to to trust OS</a:t>
            </a:r>
          </a:p>
          <a:p>
            <a:pPr lvl="2" indent="0">
              <a:lnSpc>
                <a:spcPct val="110000"/>
              </a:lnSpc>
            </a:pPr>
            <a:endParaRPr lang="en-US" sz="4400" dirty="0" smtClean="0">
              <a:ea typeface="Arial" charset="0"/>
              <a:cs typeface="Arial" charset="0"/>
            </a:endParaRPr>
          </a:p>
          <a:p>
            <a:pPr marL="571500" lvl="2" indent="-571500">
              <a:lnSpc>
                <a:spcPct val="110000"/>
              </a:lnSpc>
              <a:buFont typeface="Arial" charset="0"/>
              <a:buChar char="•"/>
            </a:pPr>
            <a:r>
              <a:rPr lang="en-US" dirty="0" smtClean="0">
                <a:ea typeface="Arial" charset="0"/>
                <a:cs typeface="Arial" charset="0"/>
              </a:rPr>
              <a:t>Higher-level of security</a:t>
            </a:r>
          </a:p>
          <a:p>
            <a:pPr marL="571500" lvl="2" indent="-571500">
              <a:lnSpc>
                <a:spcPct val="110000"/>
              </a:lnSpc>
              <a:buFont typeface="Arial" charset="0"/>
              <a:buChar char="•"/>
            </a:pPr>
            <a:r>
              <a:rPr lang="en-US" dirty="0" smtClean="0">
                <a:ea typeface="Arial" charset="0"/>
                <a:cs typeface="Arial" charset="0"/>
              </a:rPr>
              <a:t>Greatly reduces TCB</a:t>
            </a:r>
            <a:endParaRPr lang="en-US" dirty="0">
              <a:ea typeface="Arial" charset="0"/>
              <a:cs typeface="Arial" charset="0"/>
            </a:endParaRPr>
          </a:p>
        </p:txBody>
      </p:sp>
      <p:grpSp>
        <p:nvGrpSpPr>
          <p:cNvPr id="7" name="Group 6"/>
          <p:cNvGrpSpPr/>
          <p:nvPr/>
        </p:nvGrpSpPr>
        <p:grpSpPr>
          <a:xfrm>
            <a:off x="6718881" y="1275907"/>
            <a:ext cx="3530905" cy="2424726"/>
            <a:chOff x="6718881" y="1275907"/>
            <a:chExt cx="3530905" cy="2424726"/>
          </a:xfrm>
        </p:grpSpPr>
        <p:sp>
          <p:nvSpPr>
            <p:cNvPr id="4" name="Oval Callout 3"/>
            <p:cNvSpPr/>
            <p:nvPr/>
          </p:nvSpPr>
          <p:spPr>
            <a:xfrm>
              <a:off x="6718881" y="1275907"/>
              <a:ext cx="3530905" cy="2424726"/>
            </a:xfrm>
            <a:prstGeom prst="wedgeEllipseCallout">
              <a:avLst>
                <a:gd name="adj1" fmla="val 58665"/>
                <a:gd name="adj2" fmla="val 66008"/>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TextBox 4"/>
            <p:cNvSpPr txBox="1"/>
            <p:nvPr/>
          </p:nvSpPr>
          <p:spPr>
            <a:xfrm>
              <a:off x="7179574" y="1637272"/>
              <a:ext cx="260951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Report</a:t>
              </a:r>
              <a:r>
                <a:rPr kumimoji="0" lang="en-US" sz="3600" b="0" i="0" u="none" strike="noStrike" cap="none" spc="0" normalizeH="0" dirty="0" smtClean="0">
                  <a:ln>
                    <a:noFill/>
                  </a:ln>
                  <a:solidFill>
                    <a:srgbClr val="000000"/>
                  </a:solidFill>
                  <a:effectLst/>
                  <a:uFillTx/>
                  <a:latin typeface="+mn-lt"/>
                  <a:ea typeface="+mn-ea"/>
                  <a:cs typeface="+mn-cs"/>
                  <a:sym typeface="Helvetica Light"/>
                </a:rPr>
                <a:t> back your status.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grpSp>
    </p:spTree>
    <p:custDataLst>
      <p:tags r:id="rId1"/>
    </p:custDataLst>
  </p:cSld>
  <p:clrMapOvr>
    <a:masterClrMapping/>
  </p:clrMapOvr>
  <p:transition spd="med" advTm="19876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1"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4" y="-83933"/>
            <a:ext cx="11782011" cy="5749237"/>
          </a:xfrm>
        </p:spPr>
        <p:txBody>
          <a:bodyPr>
            <a:normAutofit/>
          </a:bodyPr>
          <a:lstStyle/>
          <a:p>
            <a:r>
              <a:rPr lang="en-US" sz="4800" dirty="0" smtClean="0"/>
              <a:t>Trust Intel for</a:t>
            </a:r>
            <a:r>
              <a:rPr lang="mr-IN" sz="4800" dirty="0" smtClean="0"/>
              <a:t>…</a:t>
            </a:r>
            <a:endParaRPr lang="en-US" sz="4800" dirty="0" smtClean="0"/>
          </a:p>
          <a:p>
            <a:pPr lvl="1"/>
            <a:r>
              <a:rPr lang="en-US" sz="4000" dirty="0" smtClean="0"/>
              <a:t>securely and correctly manufacture SGX </a:t>
            </a:r>
            <a:r>
              <a:rPr lang="en-US" sz="4000" dirty="0" smtClean="0"/>
              <a:t>CPUs</a:t>
            </a:r>
          </a:p>
          <a:p>
            <a:pPr lvl="1"/>
            <a:r>
              <a:rPr lang="en-US" sz="4000" dirty="0" smtClean="0"/>
              <a:t>Don’t rely on Intel for daily operation</a:t>
            </a:r>
            <a:endParaRPr lang="en-US" sz="5000" dirty="0" smtClean="0"/>
          </a:p>
          <a:p>
            <a:r>
              <a:rPr lang="en-US" sz="4800" dirty="0" smtClean="0"/>
              <a:t>Pros &amp; Cons?</a:t>
            </a:r>
          </a:p>
          <a:p>
            <a:pPr lvl="1"/>
            <a:r>
              <a:rPr lang="en-US" sz="4000" dirty="0" smtClean="0"/>
              <a:t>Greatly reduced software </a:t>
            </a:r>
            <a:r>
              <a:rPr lang="en-US" sz="4000" dirty="0" smtClean="0"/>
              <a:t>TCB</a:t>
            </a:r>
            <a:endParaRPr lang="en-US" sz="3100" dirty="0" smtClean="0"/>
          </a:p>
          <a:p>
            <a:pPr lvl="1"/>
            <a:r>
              <a:rPr lang="en-US" sz="4000" dirty="0" smtClean="0"/>
              <a:t>Widely </a:t>
            </a:r>
            <a:r>
              <a:rPr lang="en-US" sz="4000" dirty="0" smtClean="0"/>
              <a:t>available (</a:t>
            </a:r>
            <a:r>
              <a:rPr lang="en-US" sz="4000" dirty="0" err="1" smtClean="0"/>
              <a:t>Skylake</a:t>
            </a:r>
            <a:r>
              <a:rPr lang="en-US" sz="4000" dirty="0" smtClean="0"/>
              <a:t>, </a:t>
            </a:r>
            <a:r>
              <a:rPr lang="en-US" sz="4000" dirty="0" err="1" smtClean="0"/>
              <a:t>Kabylake</a:t>
            </a:r>
            <a:r>
              <a:rPr lang="en-US" sz="4000" dirty="0" smtClean="0"/>
              <a:t> </a:t>
            </a:r>
            <a:r>
              <a:rPr lang="en-US" sz="4000" dirty="0" smtClean="0"/>
              <a:t>CPU)</a:t>
            </a:r>
          </a:p>
        </p:txBody>
      </p:sp>
      <p:sp>
        <p:nvSpPr>
          <p:cNvPr id="4" name="Slide Number Placeholder 3"/>
          <p:cNvSpPr>
            <a:spLocks noGrp="1"/>
          </p:cNvSpPr>
          <p:nvPr>
            <p:ph type="sldNum" sz="quarter" idx="2"/>
          </p:nvPr>
        </p:nvSpPr>
        <p:spPr/>
        <p:txBody>
          <a:bodyPr/>
          <a:lstStyle/>
          <a:p>
            <a:fld id="{86CB4B4D-7CA3-9044-876B-883B54F8677D}" type="slidenum">
              <a:rPr lang="uk-UA" smtClean="0"/>
              <a:t>16</a:t>
            </a:fld>
            <a:endParaRPr lang="uk-UA"/>
          </a:p>
        </p:txBody>
      </p:sp>
      <p:grpSp>
        <p:nvGrpSpPr>
          <p:cNvPr id="7" name="Group 6"/>
          <p:cNvGrpSpPr/>
          <p:nvPr/>
        </p:nvGrpSpPr>
        <p:grpSpPr>
          <a:xfrm>
            <a:off x="6553200" y="6540421"/>
            <a:ext cx="6451600" cy="3213179"/>
            <a:chOff x="9452564" y="4246493"/>
            <a:chExt cx="6451600" cy="3213179"/>
          </a:xfrm>
        </p:grpSpPr>
        <p:pic>
          <p:nvPicPr>
            <p:cNvPr id="5" name="Picture 4"/>
            <p:cNvPicPr>
              <a:picLocks noChangeAspect="1"/>
            </p:cNvPicPr>
            <p:nvPr/>
          </p:nvPicPr>
          <p:blipFill>
            <a:blip r:embed="rId3"/>
            <a:stretch>
              <a:fillRect/>
            </a:stretch>
          </p:blipFill>
          <p:spPr>
            <a:xfrm>
              <a:off x="9452564" y="4246493"/>
              <a:ext cx="6451600" cy="2679700"/>
            </a:xfrm>
            <a:prstGeom prst="rect">
              <a:avLst/>
            </a:prstGeom>
            <a:ln>
              <a:solidFill>
                <a:schemeClr val="accent1"/>
              </a:solidFill>
            </a:ln>
          </p:spPr>
        </p:pic>
        <p:sp>
          <p:nvSpPr>
            <p:cNvPr id="6" name="TextBox 5"/>
            <p:cNvSpPr txBox="1"/>
            <p:nvPr/>
          </p:nvSpPr>
          <p:spPr>
            <a:xfrm>
              <a:off x="9829827" y="6926193"/>
              <a:ext cx="569707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800"/>
                <a:t>https://</a:t>
              </a:r>
              <a:r>
                <a:rPr lang="en-US" sz="2800" dirty="0" err="1"/>
                <a:t>github.com</a:t>
              </a:r>
              <a:r>
                <a:rPr lang="en-US" sz="2800" dirty="0"/>
                <a:t>/01org/</a:t>
              </a:r>
              <a:r>
                <a:rPr lang="en-US" sz="2800" dirty="0" err="1"/>
                <a:t>linux-sgx</a:t>
              </a:r>
              <a:r>
                <a:rPr lang="en-US" sz="2800" dirty="0"/>
                <a:t>/</a:t>
              </a:r>
              <a:endParaRPr kumimoji="0" lang="en-US" sz="2800" b="0" i="0" u="none" strike="noStrike" cap="none" spc="0" normalizeH="0" baseline="0" dirty="0">
                <a:ln>
                  <a:noFill/>
                </a:ln>
                <a:solidFill>
                  <a:srgbClr val="000000"/>
                </a:solidFill>
                <a:effectLst/>
                <a:uFillTx/>
                <a:sym typeface="Helvetica Light"/>
              </a:endParaRPr>
            </a:p>
          </p:txBody>
        </p:sp>
      </p:grpSp>
      <p:sp>
        <p:nvSpPr>
          <p:cNvPr id="8" name="Cloud Callout 7"/>
          <p:cNvSpPr/>
          <p:nvPr/>
        </p:nvSpPr>
        <p:spPr>
          <a:xfrm>
            <a:off x="154059" y="5725412"/>
            <a:ext cx="4790661" cy="3092529"/>
          </a:xfrm>
          <a:prstGeom prst="cloudCallout">
            <a:avLst>
              <a:gd name="adj1" fmla="val -46559"/>
              <a:gd name="adj2" fmla="val 73427"/>
            </a:avLst>
          </a:prstGeom>
          <a:ln w="12700" cap="flat">
            <a:noFill/>
            <a:miter lim="400000"/>
          </a:ln>
          <a:effectLst>
            <a:outerShdw blurRad="38100" dist="25400" dir="5400000" rotWithShape="0">
              <a:srgbClr val="000000">
                <a:alpha val="50000"/>
              </a:srgbClr>
            </a:outerShdw>
          </a:effectLst>
          <a:sp3d/>
        </p:spPr>
        <p:style>
          <a:lnRef idx="0">
            <a:scrgbClr r="0" g="0" b="0"/>
          </a:lnRef>
          <a:fillRef idx="1002">
            <a:schemeClr val="dk1"/>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TextBox 9"/>
          <p:cNvSpPr txBox="1"/>
          <p:nvPr/>
        </p:nvSpPr>
        <p:spPr>
          <a:xfrm>
            <a:off x="1048978" y="6943381"/>
            <a:ext cx="3000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chemeClr val="tx1"/>
                </a:solidFill>
                <a:effectLst/>
                <a:uFillTx/>
                <a:latin typeface="+mn-lt"/>
                <a:ea typeface="+mn-ea"/>
                <a:cs typeface="+mn-cs"/>
                <a:sym typeface="Helvetica Light"/>
              </a:rPr>
              <a:t>Trusting</a:t>
            </a:r>
            <a:r>
              <a:rPr kumimoji="0" lang="en-US" sz="3600" i="0" u="none" strike="noStrike" cap="none" spc="0" normalizeH="0" dirty="0" smtClean="0">
                <a:ln>
                  <a:noFill/>
                </a:ln>
                <a:solidFill>
                  <a:schemeClr val="tx1"/>
                </a:solidFill>
                <a:effectLst/>
                <a:uFillTx/>
                <a:latin typeface="+mn-lt"/>
                <a:ea typeface="+mn-ea"/>
                <a:cs typeface="+mn-cs"/>
                <a:sym typeface="Helvetica Light"/>
              </a:rPr>
              <a:t> Intel?</a:t>
            </a:r>
            <a:endParaRPr kumimoji="0" lang="en-US" sz="3600" i="0" u="none" strike="noStrike" cap="none" spc="0" normalizeH="0" baseline="0" dirty="0">
              <a:ln>
                <a:noFill/>
              </a:ln>
              <a:solidFill>
                <a:schemeClr val="tx1"/>
              </a:solidFill>
              <a:effectLst/>
              <a:uFillTx/>
              <a:latin typeface="+mn-lt"/>
              <a:ea typeface="+mn-ea"/>
              <a:cs typeface="+mn-cs"/>
              <a:sym typeface="Helvetica Light"/>
            </a:endParaRPr>
          </a:p>
        </p:txBody>
      </p:sp>
    </p:spTree>
    <p:extLst>
      <p:ext uri="{BB962C8B-B14F-4D97-AF65-F5344CB8AC3E}">
        <p14:creationId xmlns:p14="http://schemas.microsoft.com/office/powerpoint/2010/main" val="20774391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 name="pasted-image.jpg" descr="pasted-imag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85353" y="3245817"/>
            <a:ext cx="2998182" cy="2413536"/>
          </a:xfrm>
          <a:prstGeom prst="rect">
            <a:avLst/>
          </a:prstGeom>
          <a:ln w="12700">
            <a:miter lim="400000"/>
          </a:ln>
        </p:spPr>
      </p:pic>
      <p:sp>
        <p:nvSpPr>
          <p:cNvPr id="925" name="Rectangle"/>
          <p:cNvSpPr/>
          <p:nvPr/>
        </p:nvSpPr>
        <p:spPr>
          <a:xfrm>
            <a:off x="329249" y="1502585"/>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926" name="Trusted Website XYZ.com"/>
          <p:cNvSpPr/>
          <p:nvPr/>
        </p:nvSpPr>
        <p:spPr>
          <a:xfrm>
            <a:off x="10072053" y="2599245"/>
            <a:ext cx="3809264" cy="693479"/>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rPr sz="2800"/>
              <a:t>Trusted </a:t>
            </a:r>
            <a:r>
              <a:rPr sz="2800" smtClean="0"/>
              <a:t>Website</a:t>
            </a:r>
            <a:endParaRPr sz="2800"/>
          </a:p>
        </p:txBody>
      </p:sp>
      <p:grpSp>
        <p:nvGrpSpPr>
          <p:cNvPr id="930" name="Group"/>
          <p:cNvGrpSpPr/>
          <p:nvPr/>
        </p:nvGrpSpPr>
        <p:grpSpPr>
          <a:xfrm>
            <a:off x="788641" y="2945986"/>
            <a:ext cx="3005170" cy="3652528"/>
            <a:chOff x="-15015" y="-64983"/>
            <a:chExt cx="3005168" cy="3652527"/>
          </a:xfrm>
        </p:grpSpPr>
        <p:sp>
          <p:nvSpPr>
            <p:cNvPr id="927"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928" name="pasted-image.pdf" descr="pasted-image.pdf"/>
            <p:cNvPicPr>
              <a:picLocks noChangeAspect="1"/>
            </p:cNvPicPr>
            <p:nvPr/>
          </p:nvPicPr>
          <p:blipFill>
            <a:blip r:embed="rId5">
              <a:extLst/>
            </a:blip>
            <a:stretch>
              <a:fillRect/>
            </a:stretch>
          </p:blipFill>
          <p:spPr>
            <a:xfrm>
              <a:off x="766221" y="1577596"/>
              <a:ext cx="2190290" cy="1950866"/>
            </a:xfrm>
            <a:prstGeom prst="rect">
              <a:avLst/>
            </a:prstGeom>
            <a:ln w="12700" cap="flat">
              <a:noFill/>
              <a:miter lim="400000"/>
            </a:ln>
            <a:effectLst/>
          </p:spPr>
        </p:pic>
        <p:sp>
          <p:nvSpPr>
            <p:cNvPr id="929"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rPr lang="en-US" dirty="0" smtClean="0"/>
                <a:t>Smart Contract</a:t>
              </a:r>
              <a:endParaRPr dirty="0"/>
            </a:p>
          </p:txBody>
        </p:sp>
      </p:grpSp>
      <p:sp>
        <p:nvSpPr>
          <p:cNvPr id="931" name="Blockchain"/>
          <p:cNvSpPr/>
          <p:nvPr/>
        </p:nvSpPr>
        <p:spPr>
          <a:xfrm>
            <a:off x="226987" y="1940133"/>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sp>
        <p:nvSpPr>
          <p:cNvPr id="2" name="Slide Number Placeholder 1"/>
          <p:cNvSpPr>
            <a:spLocks noGrp="1"/>
          </p:cNvSpPr>
          <p:nvPr>
            <p:ph type="sldNum" sz="quarter" idx="2"/>
          </p:nvPr>
        </p:nvSpPr>
        <p:spPr/>
        <p:txBody>
          <a:bodyPr/>
          <a:lstStyle/>
          <a:p>
            <a:fld id="{86CB4B4D-7CA3-9044-876B-883B54F8677D}" type="slidenum">
              <a:rPr lang="uk-UA" smtClean="0"/>
              <a:t>17</a:t>
            </a:fld>
            <a:endParaRPr lang="uk-UA"/>
          </a:p>
        </p:txBody>
      </p:sp>
      <p:grpSp>
        <p:nvGrpSpPr>
          <p:cNvPr id="944" name="Group"/>
          <p:cNvGrpSpPr/>
          <p:nvPr/>
        </p:nvGrpSpPr>
        <p:grpSpPr>
          <a:xfrm>
            <a:off x="5512783" y="1968724"/>
            <a:ext cx="3295765" cy="4942868"/>
            <a:chOff x="-154662" y="-1341631"/>
            <a:chExt cx="3295763" cy="4942867"/>
          </a:xfrm>
        </p:grpSpPr>
        <p:sp>
          <p:nvSpPr>
            <p:cNvPr id="941" name="Rectangle"/>
            <p:cNvSpPr/>
            <p:nvPr/>
          </p:nvSpPr>
          <p:spPr>
            <a:xfrm>
              <a:off x="12928" y="-418843"/>
              <a:ext cx="3128173" cy="301499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942" name="Town…"/>
            <p:cNvSpPr/>
            <p:nvPr/>
          </p:nvSpPr>
          <p:spPr>
            <a:xfrm>
              <a:off x="12928" y="2661536"/>
              <a:ext cx="3128172" cy="939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rPr lang="en-US" sz="4400" dirty="0" smtClean="0">
                  <a:latin typeface="+mn-ea"/>
                </a:rPr>
                <a:t>Enclave</a:t>
              </a:r>
              <a:endParaRPr sz="4400" dirty="0">
                <a:latin typeface="+mn-ea"/>
              </a:endParaRPr>
            </a:p>
          </p:txBody>
        </p:sp>
        <p:pic>
          <p:nvPicPr>
            <p:cNvPr id="943" name="image30.png" descr="image3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4662" y="-1341631"/>
              <a:ext cx="1505574" cy="2002102"/>
            </a:xfrm>
            <a:prstGeom prst="rect">
              <a:avLst/>
            </a:prstGeom>
            <a:ln w="12700" cap="flat">
              <a:noFill/>
              <a:miter lim="400000"/>
            </a:ln>
            <a:effectLst/>
          </p:spPr>
        </p:pic>
      </p:grpSp>
      <p:sp>
        <p:nvSpPr>
          <p:cNvPr id="6" name="TextBox 5"/>
          <p:cNvSpPr txBox="1"/>
          <p:nvPr/>
        </p:nvSpPr>
        <p:spPr>
          <a:xfrm>
            <a:off x="7002657" y="3235249"/>
            <a:ext cx="151323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HTTPS</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TextBox 6"/>
          <p:cNvSpPr txBox="1"/>
          <p:nvPr/>
        </p:nvSpPr>
        <p:spPr>
          <a:xfrm>
            <a:off x="5814709" y="4374883"/>
            <a:ext cx="207108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smtClean="0">
                <a:ln>
                  <a:noFill/>
                </a:ln>
                <a:solidFill>
                  <a:srgbClr val="000000"/>
                </a:solidFill>
                <a:effectLst/>
                <a:uFillTx/>
                <a:latin typeface="+mn-lt"/>
                <a:ea typeface="+mn-ea"/>
                <a:cs typeface="+mn-cs"/>
                <a:sym typeface="Helvetica Light"/>
              </a:rPr>
              <a:t>(PK</a:t>
            </a:r>
            <a:r>
              <a:rPr kumimoji="0" lang="en-US" sz="2800" b="0" i="0" u="none" strike="noStrike" cap="none" spc="0" normalizeH="0" baseline="-25000" smtClean="0">
                <a:ln>
                  <a:noFill/>
                </a:ln>
                <a:solidFill>
                  <a:srgbClr val="000000"/>
                </a:solidFill>
                <a:effectLst/>
                <a:uFillTx/>
                <a:latin typeface="+mn-lt"/>
                <a:ea typeface="+mn-ea"/>
                <a:cs typeface="+mn-cs"/>
                <a:sym typeface="Helvetica Light"/>
              </a:rPr>
              <a:t>TC</a:t>
            </a:r>
            <a:r>
              <a:rPr kumimoji="0" lang="en-US" sz="2800" b="0" i="0" u="none" strike="noStrike" cap="none" spc="0" normalizeH="0" baseline="0" smtClean="0">
                <a:ln>
                  <a:noFill/>
                </a:ln>
                <a:solidFill>
                  <a:srgbClr val="000000"/>
                </a:solidFill>
                <a:effectLst/>
                <a:uFillTx/>
                <a:latin typeface="+mn-lt"/>
                <a:ea typeface="+mn-ea"/>
                <a:cs typeface="+mn-cs"/>
                <a:sym typeface="Helvetica Light"/>
              </a:rPr>
              <a:t>,</a:t>
            </a:r>
            <a:r>
              <a:rPr kumimoji="0" lang="en-US" sz="2800" b="0" i="0" u="none" strike="noStrike" cap="none" spc="0" normalizeH="0" smtClean="0">
                <a:ln>
                  <a:noFill/>
                </a:ln>
                <a:solidFill>
                  <a:srgbClr val="000000"/>
                </a:solidFill>
                <a:effectLst/>
                <a:uFillTx/>
                <a:latin typeface="+mn-lt"/>
                <a:ea typeface="+mn-ea"/>
                <a:cs typeface="+mn-cs"/>
                <a:sym typeface="Helvetica Light"/>
              </a:rPr>
              <a:t> SK</a:t>
            </a:r>
            <a:r>
              <a:rPr kumimoji="0" lang="en-US" sz="2800" b="0" i="0" u="none" strike="noStrike" cap="none" spc="0" normalizeH="0" baseline="-25000" smtClean="0">
                <a:ln>
                  <a:noFill/>
                </a:ln>
                <a:solidFill>
                  <a:srgbClr val="000000"/>
                </a:solidFill>
                <a:effectLst/>
                <a:uFillTx/>
                <a:latin typeface="+mn-lt"/>
                <a:ea typeface="+mn-ea"/>
                <a:cs typeface="+mn-cs"/>
                <a:sym typeface="Helvetica Light"/>
              </a:rPr>
              <a:t>TC</a:t>
            </a:r>
            <a:r>
              <a:rPr kumimoji="0" lang="en-US" sz="2800" b="0" i="0" u="none" strike="noStrike" cap="none" spc="0" normalizeH="0" smtClean="0">
                <a:ln>
                  <a:noFill/>
                </a:ln>
                <a:solidFill>
                  <a:srgbClr val="000000"/>
                </a:solidFill>
                <a:effectLst/>
                <a:uFillTx/>
                <a:latin typeface="+mn-lt"/>
                <a:ea typeface="+mn-ea"/>
                <a:cs typeface="+mn-cs"/>
                <a:sym typeface="Helvetica Light"/>
              </a:rPr>
              <a:t>)</a:t>
            </a:r>
            <a:endParaRPr kumimoji="0" lang="en-US" sz="2800" b="0" i="0" u="none" strike="noStrike" cap="none" spc="0" normalizeH="0" baseline="0">
              <a:ln>
                <a:noFill/>
              </a:ln>
              <a:solidFill>
                <a:srgbClr val="000000"/>
              </a:solidFill>
              <a:effectLst/>
              <a:uFillTx/>
              <a:latin typeface="+mn-lt"/>
              <a:ea typeface="+mn-ea"/>
              <a:cs typeface="+mn-cs"/>
              <a:sym typeface="Helvetica Light"/>
            </a:endParaRPr>
          </a:p>
        </p:txBody>
      </p:sp>
      <p:pic>
        <p:nvPicPr>
          <p:cNvPr id="34" name="image13.png" descr="image1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6493" y="5125912"/>
            <a:ext cx="887394" cy="587911"/>
          </a:xfrm>
          <a:prstGeom prst="rect">
            <a:avLst/>
          </a:prstGeom>
          <a:ln w="12700" cap="flat">
            <a:noFill/>
            <a:miter lim="400000"/>
          </a:ln>
          <a:effectLst/>
        </p:spPr>
      </p:pic>
      <p:sp>
        <p:nvSpPr>
          <p:cNvPr id="946" name="Double Arrow"/>
          <p:cNvSpPr/>
          <p:nvPr/>
        </p:nvSpPr>
        <p:spPr>
          <a:xfrm>
            <a:off x="7806494" y="3953306"/>
            <a:ext cx="2904890" cy="732303"/>
          </a:xfrm>
          <a:prstGeom prst="leftRightArrow">
            <a:avLst>
              <a:gd name="adj1" fmla="val 32000"/>
              <a:gd name="adj2" fmla="val 76307"/>
            </a:avLst>
          </a:prstGeom>
          <a:ln/>
        </p:spPr>
        <p:style>
          <a:lnRef idx="1">
            <a:schemeClr val="accent2"/>
          </a:lnRef>
          <a:fillRef idx="3">
            <a:schemeClr val="accent2"/>
          </a:fillRef>
          <a:effectRef idx="2">
            <a:schemeClr val="accent2"/>
          </a:effectRef>
          <a:fontRef idx="minor">
            <a:schemeClr val="lt1"/>
          </a:fontRef>
        </p:style>
        <p:txBody>
          <a:bodyPr lIns="50800" tIns="50800" rIns="50800" bIns="50800" anchor="ctr"/>
          <a:lstStyle/>
          <a:p>
            <a:pPr>
              <a:defRPr sz="2400">
                <a:solidFill>
                  <a:srgbClr val="FFFFFF"/>
                </a:solidFill>
              </a:defRPr>
            </a:pPr>
            <a:endParaRPr/>
          </a:p>
        </p:txBody>
      </p:sp>
      <p:sp>
        <p:nvSpPr>
          <p:cNvPr id="945" name="Arrow"/>
          <p:cNvSpPr/>
          <p:nvPr/>
        </p:nvSpPr>
        <p:spPr>
          <a:xfrm flipH="1">
            <a:off x="3437550" y="3798133"/>
            <a:ext cx="3192137" cy="732304"/>
          </a:xfrm>
          <a:prstGeom prst="rightArrow">
            <a:avLst>
              <a:gd name="adj1" fmla="val 32000"/>
              <a:gd name="adj2" fmla="val 110992"/>
            </a:avLst>
          </a:prstGeom>
          <a:ln/>
        </p:spPr>
        <p:style>
          <a:lnRef idx="1">
            <a:schemeClr val="accent2"/>
          </a:lnRef>
          <a:fillRef idx="3">
            <a:schemeClr val="accent2"/>
          </a:fillRef>
          <a:effectRef idx="2">
            <a:schemeClr val="accent2"/>
          </a:effectRef>
          <a:fontRef idx="minor">
            <a:schemeClr val="lt1"/>
          </a:fontRef>
        </p:style>
        <p:txBody>
          <a:bodyPr lIns="50800" tIns="50800" rIns="50800" bIns="50800" anchor="ctr"/>
          <a:lstStyle/>
          <a:p>
            <a:pPr>
              <a:defRPr sz="2400">
                <a:solidFill>
                  <a:srgbClr val="FFFFFF"/>
                </a:solidFill>
              </a:defRPr>
            </a:pPr>
            <a:endParaRPr/>
          </a:p>
        </p:txBody>
      </p:sp>
      <p:sp>
        <p:nvSpPr>
          <p:cNvPr id="31" name="Arrow"/>
          <p:cNvSpPr/>
          <p:nvPr/>
        </p:nvSpPr>
        <p:spPr>
          <a:xfrm rot="10800000" flipH="1">
            <a:off x="3437551" y="4840744"/>
            <a:ext cx="3192137" cy="732304"/>
          </a:xfrm>
          <a:prstGeom prst="rightArrow">
            <a:avLst>
              <a:gd name="adj1" fmla="val 32000"/>
              <a:gd name="adj2" fmla="val 110992"/>
            </a:avLst>
          </a:prstGeom>
          <a:ln/>
        </p:spPr>
        <p:style>
          <a:lnRef idx="1">
            <a:schemeClr val="accent2"/>
          </a:lnRef>
          <a:fillRef idx="3">
            <a:schemeClr val="accent2"/>
          </a:fillRef>
          <a:effectRef idx="2">
            <a:schemeClr val="accent2"/>
          </a:effectRef>
          <a:fontRef idx="minor">
            <a:schemeClr val="lt1"/>
          </a:fontRef>
        </p:style>
        <p:txBody>
          <a:bodyPr lIns="50800" tIns="50800" rIns="50800" bIns="50800" anchor="ctr"/>
          <a:lstStyle/>
          <a:p>
            <a:pPr>
              <a:defRPr sz="2400">
                <a:solidFill>
                  <a:srgbClr val="FFFFFF"/>
                </a:solidFill>
              </a:defRPr>
            </a:pPr>
            <a:endParaRPr/>
          </a:p>
        </p:txBody>
      </p:sp>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8845" y="3770350"/>
            <a:ext cx="989148" cy="989148"/>
          </a:xfrm>
          <a:prstGeom prst="rect">
            <a:avLst/>
          </a:prstGeom>
        </p:spPr>
      </p:pic>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45417" y="3362205"/>
            <a:ext cx="989148" cy="989148"/>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45417" y="4631338"/>
            <a:ext cx="989148" cy="989148"/>
          </a:xfrm>
          <a:prstGeom prst="rect">
            <a:avLst/>
          </a:prstGeom>
        </p:spPr>
      </p:pic>
      <p:sp>
        <p:nvSpPr>
          <p:cNvPr id="11" name="TextBox 10"/>
          <p:cNvSpPr txBox="1"/>
          <p:nvPr/>
        </p:nvSpPr>
        <p:spPr>
          <a:xfrm>
            <a:off x="97464" y="7617183"/>
            <a:ext cx="1096454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charset="0"/>
              <a:buChar char="•"/>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HTTPS terminates in Enclave</a:t>
            </a:r>
          </a:p>
          <a:p>
            <a:pPr marL="571500" marR="0" indent="-571500" algn="l" defTabSz="584200" rtl="0" fontAlgn="auto" latinLnBrk="0" hangingPunct="0">
              <a:lnSpc>
                <a:spcPct val="100000"/>
              </a:lnSpc>
              <a:spcBef>
                <a:spcPts val="0"/>
              </a:spcBef>
              <a:spcAft>
                <a:spcPts val="0"/>
              </a:spcAft>
              <a:buClrTx/>
              <a:buSzTx/>
              <a:buFont typeface="Arial" charset="0"/>
              <a:buChar char="•"/>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Secure key generation</a:t>
            </a:r>
            <a:r>
              <a:rPr kumimoji="0" lang="en-US" sz="3600" b="0" i="0" u="none" strike="noStrike" cap="none" spc="0" normalizeH="0" dirty="0" smtClean="0">
                <a:ln>
                  <a:noFill/>
                </a:ln>
                <a:solidFill>
                  <a:srgbClr val="000000"/>
                </a:solidFill>
                <a:effectLst/>
                <a:uFillTx/>
                <a:latin typeface="+mn-lt"/>
                <a:ea typeface="+mn-ea"/>
                <a:cs typeface="+mn-cs"/>
                <a:sym typeface="Helvetica Light"/>
              </a:rPr>
              <a:t> in Enclave</a:t>
            </a:r>
          </a:p>
          <a:p>
            <a:pPr marL="571500" marR="0" indent="-571500" algn="l" defTabSz="584200" rtl="0" fontAlgn="auto" latinLnBrk="0" hangingPunct="0">
              <a:lnSpc>
                <a:spcPct val="100000"/>
              </a:lnSpc>
              <a:spcBef>
                <a:spcPts val="0"/>
              </a:spcBef>
              <a:spcAft>
                <a:spcPts val="0"/>
              </a:spcAft>
              <a:buClrTx/>
              <a:buSzTx/>
              <a:buFont typeface="Arial" charset="0"/>
              <a:buChar char="•"/>
              <a:tabLst/>
            </a:pPr>
            <a:r>
              <a:rPr lang="en-US" dirty="0" smtClean="0"/>
              <a:t>Provable security in UC (Universal Composability)</a:t>
            </a:r>
            <a:endParaRPr lang="en-US" dirty="0"/>
          </a:p>
        </p:txBody>
      </p:sp>
      <p:grpSp>
        <p:nvGrpSpPr>
          <p:cNvPr id="12" name="Group 11"/>
          <p:cNvGrpSpPr/>
          <p:nvPr/>
        </p:nvGrpSpPr>
        <p:grpSpPr>
          <a:xfrm>
            <a:off x="8515892" y="6539432"/>
            <a:ext cx="3981762" cy="2359044"/>
            <a:chOff x="8715152" y="7076661"/>
            <a:chExt cx="3981762" cy="2359044"/>
          </a:xfrm>
        </p:grpSpPr>
        <p:sp>
          <p:nvSpPr>
            <p:cNvPr id="3" name="Cloud Callout 2"/>
            <p:cNvSpPr/>
            <p:nvPr/>
          </p:nvSpPr>
          <p:spPr>
            <a:xfrm>
              <a:off x="8715152" y="7076661"/>
              <a:ext cx="3981762" cy="2359044"/>
            </a:xfrm>
            <a:prstGeom prst="cloudCallout">
              <a:avLst>
                <a:gd name="adj1" fmla="val 53922"/>
                <a:gd name="adj2" fmla="val 55759"/>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TextBox 3"/>
            <p:cNvSpPr txBox="1"/>
            <p:nvPr/>
          </p:nvSpPr>
          <p:spPr>
            <a:xfrm>
              <a:off x="9075779" y="7492748"/>
              <a:ext cx="326050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smtClean="0">
                  <a:solidFill>
                    <a:schemeClr val="tx1"/>
                  </a:solidFill>
                </a:rPr>
                <a:t>More details in </a:t>
              </a:r>
            </a:p>
            <a:p>
              <a:pPr marL="0" marR="0" indent="0" algn="ctr" defTabSz="5842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sym typeface="Helvetica Light"/>
                  <a:hlinkClick r:id="rId9"/>
                </a:rPr>
                <a:t>http://town-crier.org</a:t>
              </a:r>
              <a:endParaRPr kumimoji="0" lang="en-US" sz="2800" i="0" u="none" strike="noStrike" cap="none" spc="0" normalizeH="0" baseline="0" dirty="0" smtClean="0">
                <a:ln>
                  <a:noFill/>
                </a:ln>
                <a:solidFill>
                  <a:schemeClr val="tx1"/>
                </a:solidFill>
                <a:effectLst/>
                <a:uFillTx/>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en-US" sz="2800" dirty="0" smtClean="0">
                  <a:solidFill>
                    <a:schemeClr val="tx1"/>
                  </a:solidFill>
                </a:rPr>
                <a:t>and our paper!</a:t>
              </a:r>
              <a:endParaRPr kumimoji="0" lang="en-US" sz="2800" i="0" u="none" strike="noStrike" cap="none" spc="0" normalizeH="0" baseline="0" dirty="0">
                <a:ln>
                  <a:noFill/>
                </a:ln>
                <a:solidFill>
                  <a:schemeClr val="tx1"/>
                </a:solidFill>
                <a:effectLst/>
                <a:uFillTx/>
                <a:sym typeface="Helvetica Light"/>
              </a:endParaRPr>
            </a:p>
          </p:txBody>
        </p:sp>
      </p:grpSp>
      <p:sp>
        <p:nvSpPr>
          <p:cNvPr id="13" name="TextBox 12"/>
          <p:cNvSpPr txBox="1"/>
          <p:nvPr/>
        </p:nvSpPr>
        <p:spPr>
          <a:xfrm>
            <a:off x="603349" y="-43107"/>
            <a:ext cx="1179810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smtClean="0">
                <a:ln>
                  <a:noFill/>
                </a:ln>
                <a:solidFill>
                  <a:srgbClr val="000000"/>
                </a:solidFill>
                <a:effectLst/>
                <a:uFillTx/>
                <a:latin typeface="+mj-lt"/>
                <a:ea typeface="+mn-ea"/>
                <a:cs typeface="+mn-cs"/>
                <a:sym typeface="Helvetica Light"/>
              </a:rPr>
              <a:t>Highlight of technical</a:t>
            </a:r>
            <a:r>
              <a:rPr kumimoji="0" lang="en-US" sz="7200" b="0" i="0" u="none" strike="noStrike" cap="none" spc="0" normalizeH="0" dirty="0" smtClean="0">
                <a:ln>
                  <a:noFill/>
                </a:ln>
                <a:solidFill>
                  <a:srgbClr val="000000"/>
                </a:solidFill>
                <a:effectLst/>
                <a:uFillTx/>
                <a:latin typeface="+mj-lt"/>
                <a:ea typeface="+mn-ea"/>
                <a:cs typeface="+mn-cs"/>
                <a:sym typeface="Helvetica Light"/>
              </a:rPr>
              <a:t> details</a:t>
            </a:r>
            <a:endParaRPr kumimoji="0" lang="en-US" sz="7200" b="0" i="0" u="none" strike="noStrike" cap="none" spc="0" normalizeH="0" baseline="0" dirty="0">
              <a:ln>
                <a:noFill/>
              </a:ln>
              <a:solidFill>
                <a:srgbClr val="000000"/>
              </a:solidFill>
              <a:effectLst/>
              <a:uFillTx/>
              <a:latin typeface="+mj-lt"/>
              <a:ea typeface="+mn-ea"/>
              <a:cs typeface="+mn-cs"/>
              <a:sym typeface="Helvetica Light"/>
            </a:endParaRPr>
          </a:p>
        </p:txBody>
      </p:sp>
    </p:spTree>
    <p:custDataLst>
      <p:tags r:id="rId1"/>
    </p:custDataLst>
    <p:extLst>
      <p:ext uri="{BB962C8B-B14F-4D97-AF65-F5344CB8AC3E}">
        <p14:creationId xmlns:p14="http://schemas.microsoft.com/office/powerpoint/2010/main" val="543865952"/>
      </p:ext>
    </p:extLst>
  </p:cSld>
  <p:clrMapOvr>
    <a:masterClrMapping/>
  </p:clrMapOvr>
  <p:transition spd="med" advTm="97647"/>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2" presetClass="entr" presetSubtype="1"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4152" y="208734"/>
            <a:ext cx="12052300" cy="1040745"/>
          </a:xfrm>
        </p:spPr>
        <p:txBody>
          <a:bodyPr>
            <a:normAutofit fontScale="90000"/>
          </a:bodyPr>
          <a:lstStyle/>
          <a:p>
            <a:r>
              <a:rPr lang="en-US" dirty="0" smtClean="0"/>
              <a:t>Town Crier Design Principles</a:t>
            </a:r>
            <a:endParaRPr lang="en-US" dirty="0"/>
          </a:p>
        </p:txBody>
      </p:sp>
      <p:graphicFrame>
        <p:nvGraphicFramePr>
          <p:cNvPr id="6" name="Diagram 5"/>
          <p:cNvGraphicFramePr/>
          <p:nvPr>
            <p:extLst/>
          </p:nvPr>
        </p:nvGraphicFramePr>
        <p:xfrm>
          <a:off x="536712" y="2802835"/>
          <a:ext cx="11907079" cy="3955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666842" y="6496279"/>
            <a:ext cx="29495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Tripartite TCB</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 name="TextBox 7"/>
          <p:cNvSpPr txBox="1"/>
          <p:nvPr/>
        </p:nvSpPr>
        <p:spPr>
          <a:xfrm>
            <a:off x="4064180" y="6250058"/>
            <a:ext cx="4659245"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charset="0"/>
              <a:buChar char="•"/>
              <a:tabLst/>
            </a:pPr>
            <a:r>
              <a:rPr kumimoji="0" lang="en-US" sz="3200" b="0" i="0" u="none" strike="noStrike" cap="none" spc="0" normalizeH="0" baseline="0" dirty="0" smtClean="0">
                <a:ln>
                  <a:noFill/>
                </a:ln>
                <a:solidFill>
                  <a:srgbClr val="000000"/>
                </a:solidFill>
                <a:effectLst/>
                <a:uFillTx/>
                <a:sym typeface="Helvetica Light"/>
              </a:rPr>
              <a:t>No “obvious” security</a:t>
            </a:r>
            <a:r>
              <a:rPr kumimoji="0" lang="en-US" sz="3200" b="0" i="0" u="none" strike="noStrike" cap="none" spc="0" normalizeH="0" dirty="0" smtClean="0">
                <a:ln>
                  <a:noFill/>
                </a:ln>
                <a:solidFill>
                  <a:srgbClr val="000000"/>
                </a:solidFill>
                <a:effectLst/>
                <a:uFillTx/>
                <a:sym typeface="Helvetica Light"/>
              </a:rPr>
              <a:t> (esp</a:t>
            </a:r>
            <a:r>
              <a:rPr lang="en-US" sz="3200" dirty="0" smtClean="0"/>
              <a:t>. </a:t>
            </a:r>
            <a:r>
              <a:rPr lang="en-US" sz="3200" dirty="0" smtClean="0"/>
              <a:t>composing subsystems)</a:t>
            </a:r>
            <a:endParaRPr lang="en-US" sz="3200" dirty="0" smtClean="0"/>
          </a:p>
          <a:p>
            <a:pPr marL="571500" marR="0" indent="-571500" algn="l" defTabSz="584200" rtl="0" fontAlgn="auto" latinLnBrk="0" hangingPunct="0">
              <a:lnSpc>
                <a:spcPct val="100000"/>
              </a:lnSpc>
              <a:spcBef>
                <a:spcPts val="0"/>
              </a:spcBef>
              <a:spcAft>
                <a:spcPts val="0"/>
              </a:spcAft>
              <a:buClrTx/>
              <a:buSzTx/>
              <a:buFont typeface="Arial" charset="0"/>
              <a:buChar char="•"/>
              <a:tabLst/>
            </a:pPr>
            <a:r>
              <a:rPr kumimoji="0" lang="en-US" sz="3200" b="0" i="0" u="none" strike="noStrike" cap="none" spc="0" normalizeH="0" baseline="0" dirty="0" smtClean="0">
                <a:ln>
                  <a:noFill/>
                </a:ln>
                <a:solidFill>
                  <a:srgbClr val="000000"/>
                </a:solidFill>
                <a:effectLst/>
                <a:uFillTx/>
                <a:sym typeface="Helvetica Light"/>
              </a:rPr>
              <a:t>Rigorous</a:t>
            </a:r>
            <a:r>
              <a:rPr kumimoji="0" lang="en-US" sz="3200" b="0" i="0" u="none" strike="noStrike" cap="none" spc="0" normalizeH="0" dirty="0" smtClean="0">
                <a:ln>
                  <a:noFill/>
                </a:ln>
                <a:solidFill>
                  <a:srgbClr val="000000"/>
                </a:solidFill>
                <a:effectLst/>
                <a:uFillTx/>
                <a:sym typeface="Helvetica Light"/>
              </a:rPr>
              <a:t> proof in UC</a:t>
            </a:r>
            <a:endParaRPr kumimoji="0" lang="en-US" sz="3200" b="0" i="0" u="none" strike="noStrike" cap="none" spc="0" normalizeH="0" baseline="0" dirty="0">
              <a:ln>
                <a:noFill/>
              </a:ln>
              <a:solidFill>
                <a:srgbClr val="000000"/>
              </a:solidFill>
              <a:effectLst/>
              <a:uFillTx/>
              <a:sym typeface="Helvetica Light"/>
            </a:endParaRPr>
          </a:p>
        </p:txBody>
      </p:sp>
      <p:sp>
        <p:nvSpPr>
          <p:cNvPr id="9" name="TextBox 8"/>
          <p:cNvSpPr txBox="1"/>
          <p:nvPr/>
        </p:nvSpPr>
        <p:spPr>
          <a:xfrm>
            <a:off x="9301369" y="6496279"/>
            <a:ext cx="3590235"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sz="3200" b="0" i="0" u="none" strike="noStrike" cap="none" spc="0" normalizeH="0" baseline="0" dirty="0" smtClean="0">
                <a:ln>
                  <a:noFill/>
                </a:ln>
                <a:solidFill>
                  <a:srgbClr val="000000"/>
                </a:solidFill>
                <a:effectLst/>
                <a:uFillTx/>
                <a:sym typeface="Helvetica Light"/>
              </a:rPr>
              <a:t>Be clear about assumptions &amp; guarantees</a:t>
            </a:r>
            <a:endParaRPr kumimoji="0" lang="en-US" sz="3200" b="0" i="0" u="none" strike="noStrike" cap="none" spc="0" normalizeH="0" baseline="0" dirty="0">
              <a:ln>
                <a:noFill/>
              </a:ln>
              <a:solidFill>
                <a:srgbClr val="000000"/>
              </a:solidFill>
              <a:effectLst/>
              <a:uFillTx/>
              <a:sym typeface="Helvetica Light"/>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18</a:t>
            </a:fld>
            <a:endParaRPr lang="uk-UA"/>
          </a:p>
        </p:txBody>
      </p:sp>
    </p:spTree>
    <p:custDataLst>
      <p:tags r:id="rId1"/>
    </p:custDataLst>
    <p:extLst>
      <p:ext uri="{BB962C8B-B14F-4D97-AF65-F5344CB8AC3E}">
        <p14:creationId xmlns:p14="http://schemas.microsoft.com/office/powerpoint/2010/main" val="1141414930"/>
      </p:ext>
    </p:extLst>
  </p:cSld>
  <p:clrMapOvr>
    <a:masterClrMapping/>
  </p:clrMapOvr>
  <p:transition spd="med" advTm="2709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7805174F-E292-D84B-91FC-CA58E8E2701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656D80F8-C014-1046-8748-859E2C85757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6F468975-3C31-5B49-B6C0-0E8A4CA82D7F}"/>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EA55A68-A11E-A145-84E7-5AB1FDD8417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253363C6-FBAA-7847-8DBC-381FC1411E2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6" name="TC goal / adversarial model"/>
          <p:cNvSpPr>
            <a:spLocks noGrp="1"/>
          </p:cNvSpPr>
          <p:nvPr>
            <p:ph type="title"/>
          </p:nvPr>
        </p:nvSpPr>
        <p:spPr>
          <a:xfrm>
            <a:off x="952500" y="-18136"/>
            <a:ext cx="11099800" cy="1047448"/>
          </a:xfrm>
          <a:prstGeom prst="rect">
            <a:avLst/>
          </a:prstGeom>
        </p:spPr>
        <p:txBody>
          <a:bodyPr>
            <a:normAutofit fontScale="90000"/>
          </a:bodyPr>
          <a:lstStyle>
            <a:lvl1pPr defTabSz="566674">
              <a:defRPr sz="7760"/>
            </a:lvl1pPr>
          </a:lstStyle>
          <a:p>
            <a:r>
              <a:rPr lang="en-US" dirty="0" smtClean="0">
                <a:latin typeface="+mj-lt"/>
              </a:rPr>
              <a:t>Security of TC</a:t>
            </a:r>
            <a:endParaRPr dirty="0">
              <a:latin typeface="+mj-lt"/>
            </a:endParaRPr>
          </a:p>
        </p:txBody>
      </p:sp>
      <p:sp>
        <p:nvSpPr>
          <p:cNvPr id="667" name="Relying contract sends query Q = (XYZ, params, T) to TC…"/>
          <p:cNvSpPr>
            <a:spLocks noGrp="1"/>
          </p:cNvSpPr>
          <p:nvPr>
            <p:ph type="body" sz="half" idx="1"/>
          </p:nvPr>
        </p:nvSpPr>
        <p:spPr>
          <a:xfrm>
            <a:off x="505839" y="1386863"/>
            <a:ext cx="12408676" cy="1292542"/>
          </a:xfrm>
          <a:prstGeom prst="rect">
            <a:avLst/>
          </a:prstGeom>
        </p:spPr>
        <p:txBody>
          <a:bodyPr>
            <a:normAutofit/>
          </a:bodyPr>
          <a:lstStyle/>
          <a:p>
            <a:pPr marL="284479" indent="-284479" defTabSz="373887">
              <a:spcBef>
                <a:spcPts val="800"/>
              </a:spcBef>
              <a:defRPr sz="3520"/>
            </a:pPr>
            <a:r>
              <a:rPr lang="en-US" b="1" dirty="0" smtClean="0">
                <a:latin typeface="+mn-lt"/>
              </a:rPr>
              <a:t>Adversary</a:t>
            </a:r>
            <a:r>
              <a:rPr lang="en-US" dirty="0" smtClean="0">
                <a:latin typeface="+mn-lt"/>
              </a:rPr>
              <a:t> </a:t>
            </a:r>
            <a:r>
              <a:rPr lang="en-US" dirty="0">
                <a:latin typeface="+mn-lt"/>
              </a:rPr>
              <a:t>controls the host OS and the </a:t>
            </a:r>
            <a:r>
              <a:rPr lang="en-US" dirty="0" smtClean="0">
                <a:latin typeface="+mn-lt"/>
              </a:rPr>
              <a:t>network</a:t>
            </a:r>
          </a:p>
          <a:p>
            <a:pPr marL="284479" indent="-284479" defTabSz="373887">
              <a:spcBef>
                <a:spcPts val="800"/>
              </a:spcBef>
              <a:defRPr sz="3520"/>
            </a:pPr>
            <a:r>
              <a:rPr b="1" dirty="0" smtClean="0">
                <a:latin typeface="+mn-lt"/>
              </a:rPr>
              <a:t>Assumption</a:t>
            </a:r>
            <a:r>
              <a:rPr dirty="0" smtClean="0">
                <a:latin typeface="+mn-lt"/>
              </a:rPr>
              <a:t>: </a:t>
            </a:r>
            <a:r>
              <a:rPr lang="en-US" dirty="0" smtClean="0">
                <a:latin typeface="+mn-lt"/>
              </a:rPr>
              <a:t>SGX + </a:t>
            </a:r>
            <a:r>
              <a:rPr dirty="0" smtClean="0">
                <a:latin typeface="+mn-lt"/>
              </a:rPr>
              <a:t>TC code (publicly verified)</a:t>
            </a:r>
          </a:p>
        </p:txBody>
      </p:sp>
      <p:sp>
        <p:nvSpPr>
          <p:cNvPr id="2" name="Slide Number Placeholder 1"/>
          <p:cNvSpPr>
            <a:spLocks noGrp="1"/>
          </p:cNvSpPr>
          <p:nvPr>
            <p:ph type="sldNum" sz="quarter" idx="2"/>
          </p:nvPr>
        </p:nvSpPr>
        <p:spPr/>
        <p:txBody>
          <a:bodyPr/>
          <a:lstStyle/>
          <a:p>
            <a:fld id="{86CB4B4D-7CA3-9044-876B-883B54F8677D}" type="slidenum">
              <a:rPr lang="uk-UA" smtClean="0"/>
              <a:t>19</a:t>
            </a:fld>
            <a:endParaRPr lang="uk-UA"/>
          </a:p>
        </p:txBody>
      </p:sp>
      <p:pic>
        <p:nvPicPr>
          <p:cNvPr id="3" name="Picture 2"/>
          <p:cNvPicPr>
            <a:picLocks noChangeAspect="1"/>
          </p:cNvPicPr>
          <p:nvPr/>
        </p:nvPicPr>
        <p:blipFill>
          <a:blip r:embed="rId4"/>
          <a:stretch>
            <a:fillRect/>
          </a:stretch>
        </p:blipFill>
        <p:spPr>
          <a:xfrm>
            <a:off x="276668" y="7207965"/>
            <a:ext cx="12451463" cy="18562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12" name="Group 11"/>
          <p:cNvGrpSpPr/>
          <p:nvPr/>
        </p:nvGrpSpPr>
        <p:grpSpPr>
          <a:xfrm>
            <a:off x="4523789" y="3043569"/>
            <a:ext cx="3957223" cy="3666462"/>
            <a:chOff x="4629012" y="3255125"/>
            <a:chExt cx="3957223" cy="3666462"/>
          </a:xfrm>
        </p:grpSpPr>
        <p:sp>
          <p:nvSpPr>
            <p:cNvPr id="41" name="Shape 398"/>
            <p:cNvSpPr/>
            <p:nvPr/>
          </p:nvSpPr>
          <p:spPr>
            <a:xfrm>
              <a:off x="4629237" y="4990942"/>
              <a:ext cx="3956998" cy="96366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Operating System &amp; Hypervisor</a:t>
              </a:r>
            </a:p>
          </p:txBody>
        </p:sp>
        <p:sp>
          <p:nvSpPr>
            <p:cNvPr id="42" name="Shape 399"/>
            <p:cNvSpPr/>
            <p:nvPr/>
          </p:nvSpPr>
          <p:spPr>
            <a:xfrm>
              <a:off x="4629237" y="4133681"/>
              <a:ext cx="3956998" cy="779042"/>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Application Code</a:t>
              </a:r>
            </a:p>
          </p:txBody>
        </p:sp>
        <p:sp>
          <p:nvSpPr>
            <p:cNvPr id="43" name="Shape 401"/>
            <p:cNvSpPr/>
            <p:nvPr/>
          </p:nvSpPr>
          <p:spPr>
            <a:xfrm>
              <a:off x="6561438" y="6032854"/>
              <a:ext cx="2024572" cy="888733"/>
            </a:xfrm>
            <a:prstGeom prst="roundRect">
              <a:avLst>
                <a:gd name="adj" fmla="val 16667"/>
              </a:avLst>
            </a:prstGeom>
            <a:solidFill>
              <a:schemeClr val="accent5">
                <a:lumMod val="40000"/>
                <a:lumOff val="60000"/>
              </a:schemeClr>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 sz="2560" dirty="0"/>
                <a:t>Untrusted Hardware</a:t>
              </a:r>
            </a:p>
          </p:txBody>
        </p:sp>
        <p:sp>
          <p:nvSpPr>
            <p:cNvPr id="44" name="Shape 402"/>
            <p:cNvSpPr/>
            <p:nvPr/>
          </p:nvSpPr>
          <p:spPr>
            <a:xfrm>
              <a:off x="4629237" y="6032821"/>
              <a:ext cx="1813058" cy="888733"/>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US" sz="2400" b="1" dirty="0" smtClean="0"/>
                <a:t>SGX</a:t>
              </a:r>
              <a:endParaRPr lang="en" sz="2400" b="1" dirty="0"/>
            </a:p>
          </p:txBody>
        </p:sp>
        <p:sp>
          <p:nvSpPr>
            <p:cNvPr id="52" name="Shape 400"/>
            <p:cNvSpPr/>
            <p:nvPr/>
          </p:nvSpPr>
          <p:spPr>
            <a:xfrm>
              <a:off x="4629012" y="3255125"/>
              <a:ext cx="3956998" cy="779042"/>
            </a:xfrm>
            <a:prstGeom prst="roundRect">
              <a:avLst>
                <a:gd name="adj" fmla="val 16667"/>
              </a:avLst>
            </a:prstGeom>
            <a:solidFill>
              <a:srgbClr val="A4C2F4"/>
            </a:solidFill>
            <a:ln w="9525" cap="flat" cmpd="sng">
              <a:solidFill>
                <a:schemeClr val="dk2"/>
              </a:solidFill>
              <a:prstDash val="solid"/>
              <a:round/>
              <a:headEnd type="none" w="med" len="med"/>
              <a:tailEnd type="none" w="med" len="med"/>
            </a:ln>
          </p:spPr>
          <p:txBody>
            <a:bodyPr lIns="97520" tIns="97520" rIns="97520" bIns="97520" anchor="ctr" anchorCtr="0">
              <a:noAutofit/>
            </a:bodyPr>
            <a:lstStyle/>
            <a:p>
              <a:pPr algn="ctr"/>
              <a:r>
                <a:rPr lang="en-US" sz="2560" b="1" dirty="0" smtClean="0"/>
                <a:t>Town Crier</a:t>
              </a:r>
              <a:endParaRPr lang="en" sz="2560" b="1" dirty="0"/>
            </a:p>
          </p:txBody>
        </p:sp>
      </p:grpSp>
    </p:spTree>
    <p:custDataLst>
      <p:tags r:id="rId1"/>
    </p:custDataLst>
    <p:extLst>
      <p:ext uri="{BB962C8B-B14F-4D97-AF65-F5344CB8AC3E}">
        <p14:creationId xmlns:p14="http://schemas.microsoft.com/office/powerpoint/2010/main" val="1161709821"/>
      </p:ext>
    </p:extLst>
  </p:cSld>
  <p:clrMapOvr>
    <a:masterClrMapping/>
  </p:clrMapOvr>
  <p:transition spd="med" advTm="7607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fill="hold"/>
                                        <p:tgtEl>
                                          <p:spTgt spid="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fill="hold"/>
                                        <p:tgtEl>
                                          <p:spTgt spid="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bldLvl="2"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Interesting smart contracts need trustworthy data"/>
          <p:cNvSpPr>
            <a:spLocks noGrp="1"/>
          </p:cNvSpPr>
          <p:nvPr>
            <p:ph type="title"/>
          </p:nvPr>
        </p:nvSpPr>
        <p:spPr>
          <a:xfrm>
            <a:off x="204990" y="8316445"/>
            <a:ext cx="12594820" cy="1424568"/>
          </a:xfrm>
          <a:prstGeom prst="rect">
            <a:avLst/>
          </a:prstGeom>
        </p:spPr>
        <p:txBody>
          <a:bodyPr/>
          <a:lstStyle/>
          <a:p>
            <a:pPr defTabSz="315468">
              <a:defRPr sz="4320"/>
            </a:pPr>
            <a:r>
              <a:rPr>
                <a:latin typeface="Gill Sans" charset="0"/>
                <a:ea typeface="Gill Sans" charset="0"/>
                <a:cs typeface="Gill Sans" charset="0"/>
              </a:rPr>
              <a:t>Interesting smart contracts need </a:t>
            </a:r>
            <a:r>
              <a:rPr b="1" i="1">
                <a:latin typeface="Gill Sans" charset="0"/>
                <a:ea typeface="Gill Sans" charset="0"/>
                <a:cs typeface="Gill Sans" charset="0"/>
                <a:sym typeface="Helvetica"/>
              </a:rPr>
              <a:t>trustworthy data</a:t>
            </a:r>
          </a:p>
        </p:txBody>
      </p:sp>
      <p:grpSp>
        <p:nvGrpSpPr>
          <p:cNvPr id="477" name="Group"/>
          <p:cNvGrpSpPr/>
          <p:nvPr/>
        </p:nvGrpSpPr>
        <p:grpSpPr>
          <a:xfrm>
            <a:off x="4850819" y="2590099"/>
            <a:ext cx="3357166" cy="4548916"/>
            <a:chOff x="0" y="-178728"/>
            <a:chExt cx="3357164" cy="4548914"/>
          </a:xfrm>
        </p:grpSpPr>
        <p:sp>
          <p:nvSpPr>
            <p:cNvPr id="474" name="Rectangle"/>
            <p:cNvSpPr/>
            <p:nvPr/>
          </p:nvSpPr>
          <p:spPr>
            <a:xfrm>
              <a:off x="0" y="285178"/>
              <a:ext cx="3220890" cy="4085008"/>
            </a:xfrm>
            <a:prstGeom prst="rect">
              <a:avLst/>
            </a:prstGeom>
            <a:solidFill>
              <a:schemeClr val="accent2"/>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pic>
          <p:nvPicPr>
            <p:cNvPr id="475" name="pasted-image.pdf" descr="pasted-image.pdf"/>
            <p:cNvPicPr>
              <a:picLocks noChangeAspect="1"/>
            </p:cNvPicPr>
            <p:nvPr/>
          </p:nvPicPr>
          <p:blipFill>
            <a:blip r:embed="rId4">
              <a:extLst/>
            </a:blip>
            <a:stretch>
              <a:fillRect/>
            </a:stretch>
          </p:blipFill>
          <p:spPr>
            <a:xfrm>
              <a:off x="788005" y="1906695"/>
              <a:ext cx="2371212" cy="2112010"/>
            </a:xfrm>
            <a:prstGeom prst="rect">
              <a:avLst/>
            </a:prstGeom>
            <a:ln w="12700" cap="flat">
              <a:noFill/>
              <a:miter lim="400000"/>
            </a:ln>
            <a:effectLst/>
          </p:spPr>
        </p:pic>
        <p:sp>
          <p:nvSpPr>
            <p:cNvPr id="476" name="Smart Contract"/>
            <p:cNvSpPr/>
            <p:nvPr/>
          </p:nvSpPr>
          <p:spPr>
            <a:xfrm>
              <a:off x="106122" y="-178728"/>
              <a:ext cx="3251042" cy="2334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rPr dirty="0">
                  <a:latin typeface="Courier" charset="0"/>
                  <a:ea typeface="Courier" charset="0"/>
                  <a:cs typeface="Courier" charset="0"/>
                </a:rPr>
                <a:t>Smart Contract</a:t>
              </a:r>
            </a:p>
          </p:txBody>
        </p:sp>
      </p:grpSp>
      <p:grpSp>
        <p:nvGrpSpPr>
          <p:cNvPr id="496" name="Group"/>
          <p:cNvGrpSpPr/>
          <p:nvPr/>
        </p:nvGrpSpPr>
        <p:grpSpPr>
          <a:xfrm>
            <a:off x="234432" y="2513616"/>
            <a:ext cx="12325677" cy="5568916"/>
            <a:chOff x="0" y="0"/>
            <a:chExt cx="12325675" cy="5568915"/>
          </a:xfrm>
        </p:grpSpPr>
        <p:sp>
          <p:nvSpPr>
            <p:cNvPr id="478" name="Arrow"/>
            <p:cNvSpPr/>
            <p:nvPr/>
          </p:nvSpPr>
          <p:spPr>
            <a:xfrm rot="918164">
              <a:off x="2759200" y="448940"/>
              <a:ext cx="1867311"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79" name="Arrow"/>
            <p:cNvSpPr/>
            <p:nvPr/>
          </p:nvSpPr>
          <p:spPr>
            <a:xfrm>
              <a:off x="2590076" y="2155188"/>
              <a:ext cx="1867311"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0" name="Arrow"/>
            <p:cNvSpPr/>
            <p:nvPr/>
          </p:nvSpPr>
          <p:spPr>
            <a:xfrm rot="20561045">
              <a:off x="2762626" y="3859245"/>
              <a:ext cx="1867311"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1" name="Arrow"/>
            <p:cNvSpPr/>
            <p:nvPr/>
          </p:nvSpPr>
          <p:spPr>
            <a:xfrm rot="20241929" flipH="1">
              <a:off x="7868673" y="437969"/>
              <a:ext cx="1867310"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2" name="Arrow"/>
            <p:cNvSpPr/>
            <p:nvPr/>
          </p:nvSpPr>
          <p:spPr>
            <a:xfrm flipH="1">
              <a:off x="7907773" y="2155188"/>
              <a:ext cx="1867311"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3" name="Arrow"/>
            <p:cNvSpPr/>
            <p:nvPr/>
          </p:nvSpPr>
          <p:spPr>
            <a:xfrm rot="1064150" flipH="1">
              <a:off x="7876823" y="3872658"/>
              <a:ext cx="1867311" cy="1270001"/>
            </a:xfrm>
            <a:prstGeom prst="rightArrow">
              <a:avLst>
                <a:gd name="adj1" fmla="val 32000"/>
                <a:gd name="adj2" fmla="val 64000"/>
              </a:avLst>
            </a:prstGeom>
            <a:blipFill rotWithShape="1">
              <a:blip r:embed="rId5"/>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4" name="Rounded Rectangle"/>
            <p:cNvSpPr/>
            <p:nvPr/>
          </p:nvSpPr>
          <p:spPr>
            <a:xfrm>
              <a:off x="9575124" y="2149456"/>
              <a:ext cx="2750551" cy="1270001"/>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5" name="Rounded Rectangle"/>
            <p:cNvSpPr/>
            <p:nvPr/>
          </p:nvSpPr>
          <p:spPr>
            <a:xfrm>
              <a:off x="9575124" y="0"/>
              <a:ext cx="2750551" cy="1270000"/>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6" name="Rounded Rectangle"/>
            <p:cNvSpPr/>
            <p:nvPr/>
          </p:nvSpPr>
          <p:spPr>
            <a:xfrm>
              <a:off x="9575124" y="4298914"/>
              <a:ext cx="2750551" cy="1270001"/>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7" name="Rounded Rectangle"/>
            <p:cNvSpPr/>
            <p:nvPr/>
          </p:nvSpPr>
          <p:spPr>
            <a:xfrm>
              <a:off x="317186" y="4055758"/>
              <a:ext cx="2750551" cy="1270001"/>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8" name="Rounded Rectangle"/>
            <p:cNvSpPr/>
            <p:nvPr/>
          </p:nvSpPr>
          <p:spPr>
            <a:xfrm>
              <a:off x="0" y="2135180"/>
              <a:ext cx="2750551" cy="1270001"/>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89" name="Rounded Rectangle"/>
            <p:cNvSpPr/>
            <p:nvPr/>
          </p:nvSpPr>
          <p:spPr>
            <a:xfrm>
              <a:off x="182523" y="214602"/>
              <a:ext cx="2750551" cy="1270001"/>
            </a:xfrm>
            <a:prstGeom prst="roundRect">
              <a:avLst>
                <a:gd name="adj" fmla="val 15000"/>
              </a:avLst>
            </a:prstGeom>
            <a:blipFill rotWithShape="1">
              <a:blip r:embed="rId6"/>
              <a:srcRect/>
              <a:tile tx="0" ty="0" sx="100000" sy="100000" flip="none" algn="tl"/>
            </a:blip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sp>
          <p:nvSpPr>
            <p:cNvPr id="490" name="Stock quotes"/>
            <p:cNvSpPr/>
            <p:nvPr/>
          </p:nvSpPr>
          <p:spPr>
            <a:xfrm>
              <a:off x="186429" y="559780"/>
              <a:ext cx="2742739" cy="579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b="1">
                  <a:latin typeface="Helvetica"/>
                  <a:ea typeface="Helvetica"/>
                  <a:cs typeface="Helvetica"/>
                  <a:sym typeface="Helvetica"/>
                </a:defRPr>
              </a:lvl1pPr>
            </a:lstStyle>
            <a:p>
              <a:r>
                <a:rPr>
                  <a:latin typeface="Gill Sans" charset="0"/>
                  <a:ea typeface="Gill Sans" charset="0"/>
                  <a:cs typeface="Gill Sans" charset="0"/>
                </a:rPr>
                <a:t>Stock quotes</a:t>
              </a:r>
            </a:p>
          </p:txBody>
        </p:sp>
        <p:sp>
          <p:nvSpPr>
            <p:cNvPr id="491" name="Commodity…"/>
            <p:cNvSpPr/>
            <p:nvPr/>
          </p:nvSpPr>
          <p:spPr>
            <a:xfrm>
              <a:off x="130543" y="2241831"/>
              <a:ext cx="2489464" cy="105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b="1">
                  <a:latin typeface="Helvetica"/>
                  <a:ea typeface="Helvetica"/>
                  <a:cs typeface="Helvetica"/>
                  <a:sym typeface="Helvetica"/>
                </a:defRPr>
              </a:pPr>
              <a:r>
                <a:rPr>
                  <a:latin typeface="Gill Sans" charset="0"/>
                  <a:ea typeface="Gill Sans" charset="0"/>
                  <a:cs typeface="Gill Sans" charset="0"/>
                </a:rPr>
                <a:t>Commodity</a:t>
              </a:r>
            </a:p>
            <a:p>
              <a:pPr>
                <a:defRPr sz="3100" b="1">
                  <a:latin typeface="Helvetica"/>
                  <a:ea typeface="Helvetica"/>
                  <a:cs typeface="Helvetica"/>
                  <a:sym typeface="Helvetica"/>
                </a:defRPr>
              </a:pPr>
              <a:r>
                <a:rPr>
                  <a:latin typeface="Gill Sans" charset="0"/>
                  <a:ea typeface="Gill Sans" charset="0"/>
                  <a:cs typeface="Gill Sans" charset="0"/>
                </a:rPr>
                <a:t>prices</a:t>
              </a:r>
            </a:p>
          </p:txBody>
        </p:sp>
        <p:sp>
          <p:nvSpPr>
            <p:cNvPr id="492" name="Weather…"/>
            <p:cNvSpPr/>
            <p:nvPr/>
          </p:nvSpPr>
          <p:spPr>
            <a:xfrm>
              <a:off x="736271" y="4162409"/>
              <a:ext cx="1912383" cy="105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b="1">
                  <a:latin typeface="Helvetica"/>
                  <a:ea typeface="Helvetica"/>
                  <a:cs typeface="Helvetica"/>
                  <a:sym typeface="Helvetica"/>
                </a:defRPr>
              </a:pPr>
              <a:r>
                <a:rPr>
                  <a:latin typeface="Gill Sans" charset="0"/>
                  <a:ea typeface="Gill Sans" charset="0"/>
                  <a:cs typeface="Gill Sans" charset="0"/>
                </a:rPr>
                <a:t>Weather</a:t>
              </a:r>
            </a:p>
            <a:p>
              <a:pPr>
                <a:defRPr sz="3100" b="1">
                  <a:latin typeface="Helvetica"/>
                  <a:ea typeface="Helvetica"/>
                  <a:cs typeface="Helvetica"/>
                  <a:sym typeface="Helvetica"/>
                </a:defRPr>
              </a:pPr>
              <a:r>
                <a:rPr>
                  <a:latin typeface="Gill Sans" charset="0"/>
                  <a:ea typeface="Gill Sans" charset="0"/>
                  <a:cs typeface="Gill Sans" charset="0"/>
                </a:rPr>
                <a:t>data</a:t>
              </a:r>
            </a:p>
          </p:txBody>
        </p:sp>
        <p:sp>
          <p:nvSpPr>
            <p:cNvPr id="493" name="Current…"/>
            <p:cNvSpPr/>
            <p:nvPr/>
          </p:nvSpPr>
          <p:spPr>
            <a:xfrm>
              <a:off x="10031973" y="2256107"/>
              <a:ext cx="1837041" cy="105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b="1">
                  <a:latin typeface="Helvetica"/>
                  <a:ea typeface="Helvetica"/>
                  <a:cs typeface="Helvetica"/>
                  <a:sym typeface="Helvetica"/>
                </a:defRPr>
              </a:pPr>
              <a:r>
                <a:rPr>
                  <a:latin typeface="Gill Sans" charset="0"/>
                  <a:ea typeface="Gill Sans" charset="0"/>
                  <a:cs typeface="Gill Sans" charset="0"/>
                </a:rPr>
                <a:t>Current </a:t>
              </a:r>
            </a:p>
            <a:p>
              <a:pPr>
                <a:defRPr sz="3100" b="1">
                  <a:latin typeface="Helvetica"/>
                  <a:ea typeface="Helvetica"/>
                  <a:cs typeface="Helvetica"/>
                  <a:sym typeface="Helvetica"/>
                </a:defRPr>
              </a:pPr>
              <a:r>
                <a:rPr>
                  <a:latin typeface="Gill Sans" charset="0"/>
                  <a:ea typeface="Gill Sans" charset="0"/>
                  <a:cs typeface="Gill Sans" charset="0"/>
                </a:rPr>
                <a:t>events</a:t>
              </a:r>
            </a:p>
          </p:txBody>
        </p:sp>
        <p:sp>
          <p:nvSpPr>
            <p:cNvPr id="494" name="Sports…"/>
            <p:cNvSpPr/>
            <p:nvPr/>
          </p:nvSpPr>
          <p:spPr>
            <a:xfrm>
              <a:off x="10209813" y="4405565"/>
              <a:ext cx="1481175" cy="105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b="1">
                  <a:latin typeface="Helvetica"/>
                  <a:ea typeface="Helvetica"/>
                  <a:cs typeface="Helvetica"/>
                  <a:sym typeface="Helvetica"/>
                </a:defRPr>
              </a:pPr>
              <a:r>
                <a:rPr>
                  <a:latin typeface="Gill Sans" charset="0"/>
                  <a:ea typeface="Gill Sans" charset="0"/>
                  <a:cs typeface="Gill Sans" charset="0"/>
                </a:rPr>
                <a:t>Sports</a:t>
              </a:r>
            </a:p>
            <a:p>
              <a:pPr>
                <a:defRPr sz="3100" b="1">
                  <a:latin typeface="Helvetica"/>
                  <a:ea typeface="Helvetica"/>
                  <a:cs typeface="Helvetica"/>
                  <a:sym typeface="Helvetica"/>
                </a:defRPr>
              </a:pPr>
              <a:r>
                <a:rPr>
                  <a:latin typeface="Gill Sans" charset="0"/>
                  <a:ea typeface="Gill Sans" charset="0"/>
                  <a:cs typeface="Gill Sans" charset="0"/>
                </a:rPr>
                <a:t>results</a:t>
              </a:r>
            </a:p>
          </p:txBody>
        </p:sp>
        <p:sp>
          <p:nvSpPr>
            <p:cNvPr id="495" name="Webpage…"/>
            <p:cNvSpPr/>
            <p:nvPr/>
          </p:nvSpPr>
          <p:spPr>
            <a:xfrm>
              <a:off x="9946119" y="106651"/>
              <a:ext cx="2008563" cy="105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100" b="1">
                  <a:latin typeface="Helvetica"/>
                  <a:ea typeface="Helvetica"/>
                  <a:cs typeface="Helvetica"/>
                  <a:sym typeface="Helvetica"/>
                </a:defRPr>
              </a:pPr>
              <a:r>
                <a:rPr>
                  <a:latin typeface="Gill Sans" charset="0"/>
                  <a:ea typeface="Gill Sans" charset="0"/>
                  <a:cs typeface="Gill Sans" charset="0"/>
                </a:rPr>
                <a:t>Webpage</a:t>
              </a:r>
            </a:p>
            <a:p>
              <a:pPr>
                <a:defRPr sz="3100" b="1">
                  <a:latin typeface="Helvetica"/>
                  <a:ea typeface="Helvetica"/>
                  <a:cs typeface="Helvetica"/>
                  <a:sym typeface="Helvetica"/>
                </a:defRPr>
              </a:pPr>
              <a:r>
                <a:rPr>
                  <a:latin typeface="Gill Sans" charset="0"/>
                  <a:ea typeface="Gill Sans" charset="0"/>
                  <a:cs typeface="Gill Sans" charset="0"/>
                </a:rPr>
                <a:t>contents</a:t>
              </a:r>
            </a:p>
          </p:txBody>
        </p:sp>
      </p:grpSp>
      <p:sp>
        <p:nvSpPr>
          <p:cNvPr id="497" name="Smart Contract Challenge #1:…"/>
          <p:cNvSpPr/>
          <p:nvPr/>
        </p:nvSpPr>
        <p:spPr>
          <a:xfrm>
            <a:off x="952500" y="294291"/>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pPr defTabSz="455675">
              <a:defRPr sz="6240"/>
            </a:pPr>
            <a:r>
              <a:rPr dirty="0">
                <a:latin typeface="Gill Sans" charset="0"/>
                <a:ea typeface="Gill Sans" charset="0"/>
                <a:cs typeface="Gill Sans" charset="0"/>
              </a:rPr>
              <a:t>Smart Contract Challenge #1: </a:t>
            </a:r>
          </a:p>
          <a:p>
            <a:pPr defTabSz="455675">
              <a:defRPr sz="6240"/>
            </a:pPr>
            <a:r>
              <a:rPr dirty="0">
                <a:latin typeface="Gill Sans" charset="0"/>
                <a:ea typeface="Gill Sans" charset="0"/>
                <a:cs typeface="Gill Sans" charset="0"/>
              </a:rPr>
              <a:t>Authenticated-Data Availability</a:t>
            </a:r>
          </a:p>
        </p:txBody>
      </p:sp>
      <p:sp>
        <p:nvSpPr>
          <p:cNvPr id="2" name="Slide Number Placeholder 1"/>
          <p:cNvSpPr>
            <a:spLocks noGrp="1"/>
          </p:cNvSpPr>
          <p:nvPr>
            <p:ph type="sldNum" sz="quarter" idx="2"/>
          </p:nvPr>
        </p:nvSpPr>
        <p:spPr/>
        <p:txBody>
          <a:bodyPr/>
          <a:lstStyle/>
          <a:p>
            <a:fld id="{86CB4B4D-7CA3-9044-876B-883B54F8677D}" type="slidenum">
              <a:rPr lang="uk-UA" smtClean="0"/>
              <a:t>2</a:t>
            </a:fld>
            <a:endParaRPr lang="uk-UA"/>
          </a:p>
        </p:txBody>
      </p:sp>
    </p:spTree>
    <p:custDataLst>
      <p:tags r:id="rId1"/>
    </p:custDataLst>
  </p:cSld>
  <p:clrMapOvr>
    <a:masterClrMapping/>
  </p:clrMapOvr>
  <p:transition spd="med" advTm="3949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2" nodeType="clickEffect">
                                  <p:stCondLst>
                                    <p:cond delay="0"/>
                                  </p:stCondLst>
                                  <p:iterate>
                                    <p:tmAbs val="0"/>
                                  </p:iterate>
                                  <p:childTnLst>
                                    <p:set>
                                      <p:cBhvr>
                                        <p:cTn id="10" fill="hold"/>
                                        <p:tgtEl>
                                          <p:spTgt spid="496"/>
                                        </p:tgtEl>
                                        <p:attrNameLst>
                                          <p:attrName>style.visibility</p:attrName>
                                        </p:attrNameLst>
                                      </p:cBhvr>
                                      <p:to>
                                        <p:strVal val="visible"/>
                                      </p:to>
                                    </p:set>
                                    <p:animEffect transition="in" filter="box(in)">
                                      <p:cBhvr>
                                        <p:cTn id="11"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1" animBg="1" advAuto="0"/>
      <p:bldP spid="496" grpId="2"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79" y="5144486"/>
            <a:ext cx="13004800" cy="5223164"/>
          </a:xfrm>
          <a:prstGeom prst="rect">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35" name="To learn more"/>
          <p:cNvSpPr>
            <a:spLocks noGrp="1"/>
          </p:cNvSpPr>
          <p:nvPr>
            <p:ph type="title"/>
          </p:nvPr>
        </p:nvSpPr>
        <p:spPr>
          <a:xfrm>
            <a:off x="912531" y="1446696"/>
            <a:ext cx="11099800" cy="2159000"/>
          </a:xfrm>
          <a:prstGeom prst="rect">
            <a:avLst/>
          </a:prstGeom>
        </p:spPr>
        <p:txBody>
          <a:bodyPr/>
          <a:lstStyle/>
          <a:p>
            <a:r>
              <a:t>To learn more</a:t>
            </a:r>
          </a:p>
        </p:txBody>
      </p:sp>
      <p:sp>
        <p:nvSpPr>
          <p:cNvPr id="1436" name="Visit www.initc3.org or ic3.cornell.edu"/>
          <p:cNvSpPr>
            <a:spLocks noGrp="1"/>
          </p:cNvSpPr>
          <p:nvPr>
            <p:ph type="body" idx="1"/>
          </p:nvPr>
        </p:nvSpPr>
        <p:spPr>
          <a:xfrm>
            <a:off x="929521" y="3331321"/>
            <a:ext cx="12052300" cy="6286500"/>
          </a:xfrm>
          <a:prstGeom prst="rect">
            <a:avLst/>
          </a:prstGeom>
        </p:spPr>
        <p:txBody>
          <a:bodyPr/>
          <a:lstStyle/>
          <a:p>
            <a:pPr marL="0" indent="0">
              <a:buNone/>
            </a:pPr>
            <a:r>
              <a:rPr dirty="0"/>
              <a:t>Visit </a:t>
            </a:r>
            <a:r>
              <a:rPr u="sng" dirty="0">
                <a:hlinkClick r:id="rId2"/>
              </a:rPr>
              <a:t>www.initc3.org</a:t>
            </a:r>
            <a:r>
              <a:rPr dirty="0"/>
              <a:t> </a:t>
            </a:r>
            <a:r>
              <a:rPr lang="en-US" dirty="0" smtClean="0"/>
              <a:t>and </a:t>
            </a:r>
            <a:r>
              <a:rPr lang="en-US" dirty="0" smtClean="0">
                <a:hlinkClick r:id="rId3"/>
              </a:rPr>
              <a:t>town-crier.org</a:t>
            </a:r>
            <a:endParaRPr lang="en-US" dirty="0" smtClean="0"/>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7304" y="6845557"/>
            <a:ext cx="1065137" cy="1151500"/>
          </a:xfrm>
          <a:prstGeom prst="rect">
            <a:avLst/>
          </a:prstGeom>
        </p:spPr>
      </p:pic>
      <p:pic>
        <p:nvPicPr>
          <p:cNvPr id="6" name="Picture 5"/>
          <p:cNvPicPr>
            <a:picLocks noChangeAspect="1"/>
          </p:cNvPicPr>
          <p:nvPr/>
        </p:nvPicPr>
        <p:blipFill>
          <a:blip r:embed="rId5"/>
          <a:stretch>
            <a:fillRect/>
          </a:stretch>
        </p:blipFill>
        <p:spPr>
          <a:xfrm>
            <a:off x="8674339" y="7759524"/>
            <a:ext cx="1111873" cy="89527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2713" y="7110988"/>
            <a:ext cx="868649" cy="1214894"/>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0349" y="5896719"/>
            <a:ext cx="1155704" cy="1155704"/>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89119" y="5904363"/>
            <a:ext cx="1197105" cy="1209197"/>
          </a:xfrm>
          <a:prstGeom prst="rect">
            <a:avLst/>
          </a:prstGeom>
        </p:spPr>
      </p:pic>
      <p:pic>
        <p:nvPicPr>
          <p:cNvPr id="10" name="Picture 9"/>
          <p:cNvPicPr>
            <a:picLocks noChangeAspect="1"/>
          </p:cNvPicPr>
          <p:nvPr/>
        </p:nvPicPr>
        <p:blipFill>
          <a:blip r:embed="rId9"/>
          <a:stretch>
            <a:fillRect/>
          </a:stretch>
        </p:blipFill>
        <p:spPr>
          <a:xfrm>
            <a:off x="6995217" y="7559438"/>
            <a:ext cx="1273597" cy="1021928"/>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851753" y="7621219"/>
            <a:ext cx="1032041" cy="1464383"/>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71551" y="7989034"/>
            <a:ext cx="1127226" cy="1127226"/>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72441" y="5871989"/>
            <a:ext cx="1087365" cy="1208183"/>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09378" y="5833380"/>
            <a:ext cx="6060777" cy="1517690"/>
          </a:xfrm>
          <a:prstGeom prst="rect">
            <a:avLst/>
          </a:prstGeom>
        </p:spPr>
      </p:pic>
      <p:pic>
        <p:nvPicPr>
          <p:cNvPr id="15" name="Picture 14"/>
          <p:cNvPicPr>
            <a:picLocks noChangeAspect="1"/>
          </p:cNvPicPr>
          <p:nvPr/>
        </p:nvPicPr>
        <p:blipFill>
          <a:blip r:embed="rId14"/>
          <a:stretch>
            <a:fillRect/>
          </a:stretch>
        </p:blipFill>
        <p:spPr>
          <a:xfrm>
            <a:off x="3561463" y="5862090"/>
            <a:ext cx="1110439" cy="1283745"/>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1398285" y="7511914"/>
            <a:ext cx="961048" cy="1066272"/>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33279" y="8129302"/>
            <a:ext cx="932789" cy="1078972"/>
          </a:xfrm>
          <a:prstGeom prst="rect">
            <a:avLst/>
          </a:prstGeom>
        </p:spPr>
      </p:pic>
      <p:pic>
        <p:nvPicPr>
          <p:cNvPr id="18" name="Picture 1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9604" y="8241575"/>
            <a:ext cx="1032139" cy="1064061"/>
          </a:xfrm>
          <a:prstGeom prst="rect">
            <a:avLst/>
          </a:prstGeom>
        </p:spPr>
      </p:pic>
      <p:pic>
        <p:nvPicPr>
          <p:cNvPr id="19" name="Picture 1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290982" y="5978786"/>
            <a:ext cx="1010858" cy="1064061"/>
          </a:xfrm>
          <a:prstGeom prst="rect">
            <a:avLst/>
          </a:prstGeom>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194617" y="8156340"/>
            <a:ext cx="613833" cy="923057"/>
          </a:xfrm>
          <a:prstGeom prst="rect">
            <a:avLst/>
          </a:prstGeom>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998113" y="8146042"/>
            <a:ext cx="933355" cy="933355"/>
          </a:xfrm>
          <a:prstGeom prst="rect">
            <a:avLst/>
          </a:prstGeom>
        </p:spPr>
      </p:pic>
      <p:pic>
        <p:nvPicPr>
          <p:cNvPr id="22" name="Picture 21"/>
          <p:cNvPicPr>
            <a:picLocks noChangeAspect="1"/>
          </p:cNvPicPr>
          <p:nvPr/>
        </p:nvPicPr>
        <p:blipFill>
          <a:blip r:embed="rId21"/>
          <a:stretch>
            <a:fillRect/>
          </a:stretch>
        </p:blipFill>
        <p:spPr>
          <a:xfrm>
            <a:off x="1065059" y="6983866"/>
            <a:ext cx="808910" cy="1225621"/>
          </a:xfrm>
          <a:prstGeom prst="rect">
            <a:avLst/>
          </a:prstGeom>
        </p:spPr>
      </p:pic>
      <p:pic>
        <p:nvPicPr>
          <p:cNvPr id="23" name="Picture 2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812171" y="6917387"/>
            <a:ext cx="1060629" cy="1140461"/>
          </a:xfrm>
          <a:prstGeom prst="rect">
            <a:avLst/>
          </a:prstGeom>
        </p:spPr>
      </p:pic>
      <p:pic>
        <p:nvPicPr>
          <p:cNvPr id="24" name="Picture 23"/>
          <p:cNvPicPr>
            <a:picLocks noChangeAspect="1"/>
          </p:cNvPicPr>
          <p:nvPr/>
        </p:nvPicPr>
        <p:blipFill>
          <a:blip r:embed="rId23"/>
          <a:stretch>
            <a:fillRect/>
          </a:stretch>
        </p:blipFill>
        <p:spPr>
          <a:xfrm>
            <a:off x="3574922" y="6959301"/>
            <a:ext cx="785828" cy="1071584"/>
          </a:xfrm>
          <a:prstGeom prst="rect">
            <a:avLst/>
          </a:prstGeom>
        </p:spPr>
      </p:pic>
      <p:pic>
        <p:nvPicPr>
          <p:cNvPr id="25" name="Picture 24"/>
          <p:cNvPicPr>
            <a:picLocks noChangeAspect="1"/>
          </p:cNvPicPr>
          <p:nvPr/>
        </p:nvPicPr>
        <p:blipFill>
          <a:blip r:embed="rId24"/>
          <a:stretch>
            <a:fillRect/>
          </a:stretch>
        </p:blipFill>
        <p:spPr>
          <a:xfrm>
            <a:off x="4596892" y="5828241"/>
            <a:ext cx="1077057" cy="863072"/>
          </a:xfrm>
          <a:prstGeom prst="rect">
            <a:avLst/>
          </a:prstGeom>
        </p:spPr>
      </p:pic>
      <p:pic>
        <p:nvPicPr>
          <p:cNvPr id="26" name="Picture 25"/>
          <p:cNvPicPr>
            <a:picLocks noChangeAspect="1"/>
          </p:cNvPicPr>
          <p:nvPr/>
        </p:nvPicPr>
        <p:blipFill>
          <a:blip r:embed="rId25"/>
          <a:stretch>
            <a:fillRect/>
          </a:stretch>
        </p:blipFill>
        <p:spPr>
          <a:xfrm>
            <a:off x="11990546" y="7895432"/>
            <a:ext cx="872900" cy="1312632"/>
          </a:xfrm>
          <a:prstGeom prst="rect">
            <a:avLst/>
          </a:prstGeom>
        </p:spPr>
      </p:pic>
      <p:pic>
        <p:nvPicPr>
          <p:cNvPr id="27" name="Picture 2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237923" y="6776617"/>
            <a:ext cx="974554" cy="979451"/>
          </a:xfrm>
          <a:prstGeom prst="rect">
            <a:avLst/>
          </a:prstGeom>
        </p:spPr>
      </p:pic>
      <p:pic>
        <p:nvPicPr>
          <p:cNvPr id="28" name="Picture 2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647680" y="7630731"/>
            <a:ext cx="991389" cy="991389"/>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6498199" y="7948142"/>
            <a:ext cx="902100" cy="1036162"/>
          </a:xfrm>
          <a:prstGeom prst="rect">
            <a:avLst/>
          </a:prstGeom>
        </p:spPr>
      </p:pic>
      <p:pic>
        <p:nvPicPr>
          <p:cNvPr id="30" name="Picture 29"/>
          <p:cNvPicPr>
            <a:picLocks noChangeAspect="1"/>
          </p:cNvPicPr>
          <p:nvPr/>
        </p:nvPicPr>
        <p:blipFill>
          <a:blip r:embed="rId29"/>
          <a:stretch>
            <a:fillRect/>
          </a:stretch>
        </p:blipFill>
        <p:spPr>
          <a:xfrm>
            <a:off x="9320563" y="8126425"/>
            <a:ext cx="1021901" cy="1021901"/>
          </a:xfrm>
          <a:prstGeom prst="rect">
            <a:avLst/>
          </a:prstGeom>
        </p:spPr>
      </p:pic>
      <p:pic>
        <p:nvPicPr>
          <p:cNvPr id="31" name="Picture 30"/>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1016658" y="8209487"/>
            <a:ext cx="995673" cy="985081"/>
          </a:xfrm>
          <a:prstGeom prst="rect">
            <a:avLst/>
          </a:prstGeom>
        </p:spPr>
      </p:pic>
      <p:pic>
        <p:nvPicPr>
          <p:cNvPr id="32" name="Picture 3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191737" y="7545048"/>
            <a:ext cx="971674" cy="971674"/>
          </a:xfrm>
          <a:prstGeom prst="rect">
            <a:avLst/>
          </a:prstGeom>
        </p:spPr>
      </p:pic>
      <p:pic>
        <p:nvPicPr>
          <p:cNvPr id="3" name="Picture 2"/>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114300" y="0"/>
            <a:ext cx="13119100" cy="1417320"/>
          </a:xfrm>
          <a:prstGeom prst="rect">
            <a:avLst/>
          </a:prstGeom>
        </p:spPr>
      </p:pic>
      <p:sp>
        <p:nvSpPr>
          <p:cNvPr id="4" name="Slide Number Placeholder 3"/>
          <p:cNvSpPr>
            <a:spLocks noGrp="1"/>
          </p:cNvSpPr>
          <p:nvPr>
            <p:ph type="sldNum" sz="quarter" idx="2"/>
          </p:nvPr>
        </p:nvSpPr>
        <p:spPr/>
        <p:txBody>
          <a:bodyPr/>
          <a:lstStyle/>
          <a:p>
            <a:fld id="{86CB4B4D-7CA3-9044-876B-883B54F8677D}" type="slidenum">
              <a:rPr lang="uk-UA" smtClean="0"/>
              <a:t>20</a:t>
            </a:fld>
            <a:endParaRPr lang="uk-UA"/>
          </a:p>
        </p:txBody>
      </p:sp>
    </p:spTree>
    <p:extLst>
      <p:ext uri="{BB962C8B-B14F-4D97-AF65-F5344CB8AC3E}">
        <p14:creationId xmlns:p14="http://schemas.microsoft.com/office/powerpoint/2010/main" val="1102928584"/>
      </p:ext>
    </p:extLst>
  </p:cSld>
  <p:clrMapOvr>
    <a:masterClrMapping/>
  </p:clrMapOvr>
  <p:transition spd="med" advTm="498"/>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mart Contract Challenge #2:…"/>
          <p:cNvSpPr>
            <a:spLocks noGrp="1"/>
          </p:cNvSpPr>
          <p:nvPr>
            <p:ph type="title"/>
          </p:nvPr>
        </p:nvSpPr>
        <p:spPr>
          <a:xfrm>
            <a:off x="952500" y="273717"/>
            <a:ext cx="11099800" cy="2159001"/>
          </a:xfrm>
          <a:prstGeom prst="rect">
            <a:avLst/>
          </a:prstGeom>
        </p:spPr>
        <p:txBody>
          <a:bodyPr/>
          <a:lstStyle/>
          <a:p>
            <a:pPr defTabSz="473201">
              <a:defRPr sz="6480"/>
            </a:pPr>
            <a:r>
              <a:rPr lang="en-US" dirty="0" smtClean="0">
                <a:latin typeface="Gill Sans" charset="0"/>
                <a:ea typeface="Gill Sans" charset="0"/>
                <a:cs typeface="Gill Sans" charset="0"/>
              </a:rPr>
              <a:t>More than an oracle</a:t>
            </a:r>
            <a:r>
              <a:rPr dirty="0" smtClean="0">
                <a:latin typeface="Gill Sans" charset="0"/>
                <a:ea typeface="Gill Sans" charset="0"/>
                <a:cs typeface="Gill Sans" charset="0"/>
              </a:rPr>
              <a:t>:</a:t>
            </a:r>
            <a:endParaRPr dirty="0">
              <a:latin typeface="Gill Sans" charset="0"/>
              <a:ea typeface="Gill Sans" charset="0"/>
              <a:cs typeface="Gill Sans" charset="0"/>
            </a:endParaRPr>
          </a:p>
          <a:p>
            <a:pPr defTabSz="473201">
              <a:defRPr sz="6480"/>
            </a:pPr>
            <a:r>
              <a:rPr dirty="0">
                <a:latin typeface="Gill Sans" charset="0"/>
                <a:ea typeface="Gill Sans" charset="0"/>
                <a:cs typeface="Gill Sans" charset="0"/>
              </a:rPr>
              <a:t>Confidentiality</a:t>
            </a:r>
          </a:p>
        </p:txBody>
      </p:sp>
      <p:grpSp>
        <p:nvGrpSpPr>
          <p:cNvPr id="1038" name="Group"/>
          <p:cNvGrpSpPr/>
          <p:nvPr/>
        </p:nvGrpSpPr>
        <p:grpSpPr>
          <a:xfrm>
            <a:off x="8570396" y="3893518"/>
            <a:ext cx="2742592" cy="3327624"/>
            <a:chOff x="0" y="0"/>
            <a:chExt cx="2742591" cy="3327623"/>
          </a:xfrm>
        </p:grpSpPr>
        <p:pic>
          <p:nvPicPr>
            <p:cNvPr id="1035" name="image17.png" descr="image17.png"/>
            <p:cNvPicPr>
              <a:picLocks noChangeAspect="1"/>
            </p:cNvPicPr>
            <p:nvPr/>
          </p:nvPicPr>
          <p:blipFill>
            <a:blip r:embed="rId3">
              <a:extLst/>
            </a:blip>
            <a:stretch>
              <a:fillRect/>
            </a:stretch>
          </p:blipFill>
          <p:spPr>
            <a:xfrm rot="314822" flipH="1">
              <a:off x="100125" y="911908"/>
              <a:ext cx="2521409" cy="2305254"/>
            </a:xfrm>
            <a:prstGeom prst="rect">
              <a:avLst/>
            </a:prstGeom>
            <a:ln w="12700" cap="flat">
              <a:noFill/>
              <a:miter lim="400000"/>
            </a:ln>
            <a:effectLst/>
          </p:spPr>
        </p:pic>
        <p:pic>
          <p:nvPicPr>
            <p:cNvPr id="1036" name="image15.png" descr="image15.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flipH="1">
              <a:off x="2151923" y="111843"/>
              <a:ext cx="590669" cy="2235040"/>
            </a:xfrm>
            <a:prstGeom prst="rect">
              <a:avLst/>
            </a:prstGeom>
            <a:ln w="12700" cap="flat">
              <a:noFill/>
              <a:miter lim="400000"/>
            </a:ln>
            <a:effectLst/>
          </p:spPr>
        </p:pic>
        <p:pic>
          <p:nvPicPr>
            <p:cNvPr id="1037" name="image15.png" descr="image15.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410034" y="0"/>
              <a:ext cx="590668" cy="2235040"/>
            </a:xfrm>
            <a:prstGeom prst="rect">
              <a:avLst/>
            </a:prstGeom>
            <a:ln w="12700" cap="flat">
              <a:noFill/>
              <a:miter lim="400000"/>
            </a:ln>
            <a:effectLst/>
          </p:spPr>
        </p:pic>
      </p:grpSp>
      <p:sp>
        <p:nvSpPr>
          <p:cNvPr id="1039" name="Rectangle"/>
          <p:cNvSpPr/>
          <p:nvPr/>
        </p:nvSpPr>
        <p:spPr>
          <a:xfrm>
            <a:off x="4394869" y="2698317"/>
            <a:ext cx="4348930" cy="5068611"/>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1043" name="Group"/>
          <p:cNvGrpSpPr/>
          <p:nvPr/>
        </p:nvGrpSpPr>
        <p:grpSpPr>
          <a:xfrm>
            <a:off x="4999815" y="3731066"/>
            <a:ext cx="3005170" cy="3652528"/>
            <a:chOff x="-15015" y="-64983"/>
            <a:chExt cx="3005168" cy="3652527"/>
          </a:xfrm>
        </p:grpSpPr>
        <p:sp>
          <p:nvSpPr>
            <p:cNvPr id="1040"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41" name="pasted-image.pdf" descr="pasted-image.pdf"/>
            <p:cNvPicPr>
              <a:picLocks noChangeAspect="1"/>
            </p:cNvPicPr>
            <p:nvPr/>
          </p:nvPicPr>
          <p:blipFill>
            <a:blip r:embed="rId5">
              <a:extLst/>
            </a:blip>
            <a:stretch>
              <a:fillRect/>
            </a:stretch>
          </p:blipFill>
          <p:spPr>
            <a:xfrm>
              <a:off x="766221" y="1577596"/>
              <a:ext cx="2190290" cy="1950866"/>
            </a:xfrm>
            <a:prstGeom prst="rect">
              <a:avLst/>
            </a:prstGeom>
            <a:ln w="12700" cap="flat">
              <a:noFill/>
              <a:miter lim="400000"/>
            </a:ln>
            <a:effectLst/>
          </p:spPr>
        </p:pic>
        <p:sp>
          <p:nvSpPr>
            <p:cNvPr id="1042" name="Smart contrac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t>Smart contract</a:t>
              </a:r>
            </a:p>
          </p:txBody>
        </p:sp>
      </p:grpSp>
      <p:sp>
        <p:nvSpPr>
          <p:cNvPr id="1044" name="Blockchain"/>
          <p:cNvSpPr/>
          <p:nvPr/>
        </p:nvSpPr>
        <p:spPr>
          <a:xfrm>
            <a:off x="4279903" y="2652698"/>
            <a:ext cx="3020921"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sp>
        <p:nvSpPr>
          <p:cNvPr id="1045" name="How to provide confidentiality for data processed by a smart contract with no confidential state?"/>
          <p:cNvSpPr/>
          <p:nvPr/>
        </p:nvSpPr>
        <p:spPr>
          <a:xfrm>
            <a:off x="329663" y="7994427"/>
            <a:ext cx="12479342"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800" b="1" i="1">
                <a:latin typeface="Helvetica"/>
                <a:ea typeface="Helvetica"/>
                <a:cs typeface="Helvetica"/>
                <a:sym typeface="Helvetica"/>
              </a:defRPr>
            </a:lvl1pPr>
          </a:lstStyle>
          <a:p>
            <a:r>
              <a:rPr dirty="0">
                <a:latin typeface="Gill Sans" charset="0"/>
                <a:ea typeface="Gill Sans" charset="0"/>
                <a:cs typeface="Gill Sans" charset="0"/>
              </a:rPr>
              <a:t>How to provide confidentiality for data processed by a smart contract with no confidential state?</a:t>
            </a:r>
          </a:p>
        </p:txBody>
      </p:sp>
      <p:sp>
        <p:nvSpPr>
          <p:cNvPr id="2" name="Slide Number Placeholder 1"/>
          <p:cNvSpPr>
            <a:spLocks noGrp="1"/>
          </p:cNvSpPr>
          <p:nvPr>
            <p:ph type="sldNum" sz="quarter" idx="2"/>
          </p:nvPr>
        </p:nvSpPr>
        <p:spPr/>
        <p:txBody>
          <a:bodyPr/>
          <a:lstStyle/>
          <a:p>
            <a:fld id="{86CB4B4D-7CA3-9044-876B-883B54F8677D}" type="slidenum">
              <a:rPr lang="uk-UA" smtClean="0"/>
              <a:t>21</a:t>
            </a:fld>
            <a:endParaRPr lang="uk-UA"/>
          </a:p>
        </p:txBody>
      </p:sp>
    </p:spTree>
    <p:custDataLst>
      <p:tags r:id="rId1"/>
    </p:custDataLst>
    <p:extLst>
      <p:ext uri="{BB962C8B-B14F-4D97-AF65-F5344CB8AC3E}">
        <p14:creationId xmlns:p14="http://schemas.microsoft.com/office/powerpoint/2010/main" val="799199478"/>
      </p:ext>
    </p:extLst>
  </p:cSld>
  <p:clrMapOvr>
    <a:masterClrMapping/>
  </p:clrMapOvr>
  <p:transition spd="med" advTm="60908"/>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038"/>
                                        </p:tgtEl>
                                        <p:attrNameLst>
                                          <p:attrName>style.visibility</p:attrName>
                                        </p:attrNameLst>
                                      </p:cBhvr>
                                      <p:to>
                                        <p:strVal val="visible"/>
                                      </p:to>
                                    </p:set>
                                    <p:animEffect transition="in" filter="dissolve">
                                      <p:cBhvr>
                                        <p:cTn id="7" dur="10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10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advAuto="0"/>
      <p:bldP spid="104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TC for…"/>
          <p:cNvSpPr>
            <a:spLocks noGrp="1"/>
          </p:cNvSpPr>
          <p:nvPr>
            <p:ph type="title"/>
          </p:nvPr>
        </p:nvSpPr>
        <p:spPr>
          <a:xfrm>
            <a:off x="794811" y="261727"/>
            <a:ext cx="11296515" cy="2159000"/>
          </a:xfrm>
          <a:prstGeom prst="rect">
            <a:avLst/>
          </a:prstGeom>
        </p:spPr>
        <p:txBody>
          <a:bodyPr>
            <a:normAutofit fontScale="90000"/>
          </a:bodyPr>
          <a:lstStyle/>
          <a:p>
            <a:pPr defTabSz="519937">
              <a:defRPr sz="7119"/>
            </a:pPr>
            <a:r>
              <a:rPr lang="en-US" dirty="0" smtClean="0">
                <a:latin typeface="+mj-lt"/>
              </a:rPr>
              <a:t>Versatility of TC:</a:t>
            </a:r>
            <a:br>
              <a:rPr lang="en-US" dirty="0" smtClean="0">
                <a:latin typeface="+mj-lt"/>
              </a:rPr>
            </a:br>
            <a:r>
              <a:rPr lang="en-US" dirty="0" smtClean="0">
                <a:latin typeface="+mj-lt"/>
              </a:rPr>
              <a:t>sell a digital game for ETH</a:t>
            </a:r>
            <a:endParaRPr dirty="0">
              <a:latin typeface="+mj-lt"/>
            </a:endParaRPr>
          </a:p>
        </p:txBody>
      </p:sp>
      <p:sp>
        <p:nvSpPr>
          <p:cNvPr id="1109" name="Double Arrow"/>
          <p:cNvSpPr/>
          <p:nvPr/>
        </p:nvSpPr>
        <p:spPr>
          <a:xfrm>
            <a:off x="5038482" y="4724854"/>
            <a:ext cx="2809175" cy="887468"/>
          </a:xfrm>
          <a:prstGeom prst="leftRightArrow">
            <a:avLst>
              <a:gd name="adj1" fmla="val 50000"/>
              <a:gd name="adj2" fmla="val 50000"/>
            </a:avLst>
          </a:prstGeom>
          <a:ln/>
        </p:spPr>
        <p:style>
          <a:lnRef idx="1">
            <a:schemeClr val="accent2"/>
          </a:lnRef>
          <a:fillRef idx="3">
            <a:schemeClr val="accent2"/>
          </a:fillRef>
          <a:effectRef idx="2">
            <a:schemeClr val="accent2"/>
          </a:effectRef>
          <a:fontRef idx="minor">
            <a:schemeClr val="lt1"/>
          </a:fontRef>
        </p:style>
        <p:txBody>
          <a:bodyPr lIns="65023" tIns="65023" rIns="65023" bIns="65023" anchor="ctr"/>
          <a:lstStyle/>
          <a:p>
            <a:pPr defTabSz="1733973">
              <a:defRPr sz="2600" b="1">
                <a:solidFill>
                  <a:srgbClr val="FFFFFF"/>
                </a:solidFill>
                <a:latin typeface="Arial"/>
                <a:ea typeface="Arial"/>
                <a:cs typeface="Arial"/>
                <a:sym typeface="Arial"/>
              </a:defRPr>
            </a:pPr>
            <a:endParaRPr/>
          </a:p>
        </p:txBody>
      </p:sp>
      <p:pic>
        <p:nvPicPr>
          <p:cNvPr id="1110" name="image29.png" descr="image2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1487" y="4132844"/>
            <a:ext cx="1570451" cy="1766756"/>
          </a:xfrm>
          <a:prstGeom prst="rect">
            <a:avLst/>
          </a:prstGeom>
          <a:ln w="12700">
            <a:miter lim="400000"/>
          </a:ln>
        </p:spPr>
      </p:pic>
      <p:pic>
        <p:nvPicPr>
          <p:cNvPr id="1111" name="image40.png" descr="image4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42860" y="4073510"/>
            <a:ext cx="1570453" cy="1796086"/>
          </a:xfrm>
          <a:prstGeom prst="rect">
            <a:avLst/>
          </a:prstGeom>
          <a:ln w="12700">
            <a:miter lim="400000"/>
          </a:ln>
        </p:spPr>
      </p:pic>
      <p:grpSp>
        <p:nvGrpSpPr>
          <p:cNvPr id="1114" name="Group"/>
          <p:cNvGrpSpPr/>
          <p:nvPr/>
        </p:nvGrpSpPr>
        <p:grpSpPr>
          <a:xfrm>
            <a:off x="2678649" y="4069864"/>
            <a:ext cx="2809175" cy="3080753"/>
            <a:chOff x="0" y="0"/>
            <a:chExt cx="2809174" cy="3080752"/>
          </a:xfrm>
        </p:grpSpPr>
        <p:pic>
          <p:nvPicPr>
            <p:cNvPr id="1112" name="image24.jpg" descr="image24.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60" y="0"/>
              <a:ext cx="1428232" cy="2013818"/>
            </a:xfrm>
            <a:prstGeom prst="rect">
              <a:avLst/>
            </a:prstGeom>
            <a:ln w="12700" cap="flat">
              <a:noFill/>
              <a:miter lim="400000"/>
            </a:ln>
            <a:effectLst/>
          </p:spPr>
        </p:pic>
        <p:sp>
          <p:nvSpPr>
            <p:cNvPr id="1113" name="Online game license"/>
            <p:cNvSpPr/>
            <p:nvPr/>
          </p:nvSpPr>
          <p:spPr>
            <a:xfrm>
              <a:off x="0" y="2017941"/>
              <a:ext cx="2809174" cy="1062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sz="2600">
                  <a:latin typeface="Arial"/>
                  <a:ea typeface="Arial"/>
                  <a:cs typeface="Arial"/>
                  <a:sym typeface="Arial"/>
                </a:defRPr>
              </a:lvl1pPr>
            </a:lstStyle>
            <a:p>
              <a:pPr algn="ctr"/>
              <a:r>
                <a:t>Online game license</a:t>
              </a:r>
            </a:p>
          </p:txBody>
        </p:sp>
      </p:grpSp>
      <p:grpSp>
        <p:nvGrpSpPr>
          <p:cNvPr id="1119" name="Group"/>
          <p:cNvGrpSpPr/>
          <p:nvPr/>
        </p:nvGrpSpPr>
        <p:grpSpPr>
          <a:xfrm>
            <a:off x="8092801" y="4019725"/>
            <a:ext cx="1985203" cy="2700133"/>
            <a:chOff x="0" y="0"/>
            <a:chExt cx="1985201" cy="2700132"/>
          </a:xfrm>
        </p:grpSpPr>
        <p:grpSp>
          <p:nvGrpSpPr>
            <p:cNvPr id="1117" name="Group"/>
            <p:cNvGrpSpPr/>
            <p:nvPr/>
          </p:nvGrpSpPr>
          <p:grpSpPr>
            <a:xfrm>
              <a:off x="87684" y="0"/>
              <a:ext cx="1897517" cy="2074522"/>
              <a:chOff x="0" y="0"/>
              <a:chExt cx="1897516" cy="2074521"/>
            </a:xfrm>
          </p:grpSpPr>
          <p:pic>
            <p:nvPicPr>
              <p:cNvPr id="1115" name="image25.jpg" descr="image25.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1431007" cy="1483897"/>
              </a:xfrm>
              <a:prstGeom prst="rect">
                <a:avLst/>
              </a:prstGeom>
              <a:ln w="12700" cap="flat">
                <a:noFill/>
                <a:miter lim="400000"/>
              </a:ln>
              <a:effectLst/>
            </p:spPr>
          </p:pic>
          <p:pic>
            <p:nvPicPr>
              <p:cNvPr id="1116" name="image23.png" descr="image23.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509" y="480698"/>
                <a:ext cx="1431008" cy="1593824"/>
              </a:xfrm>
              <a:prstGeom prst="rect">
                <a:avLst/>
              </a:prstGeom>
              <a:ln w="12700" cap="flat">
                <a:noFill/>
                <a:miter lim="400000"/>
              </a:ln>
              <a:effectLst/>
            </p:spPr>
          </p:pic>
        </p:grpSp>
        <p:sp>
          <p:nvSpPr>
            <p:cNvPr id="1118" name="Ether"/>
            <p:cNvSpPr/>
            <p:nvPr/>
          </p:nvSpPr>
          <p:spPr>
            <a:xfrm>
              <a:off x="0" y="2037431"/>
              <a:ext cx="1850057" cy="66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sz="2600">
                  <a:latin typeface="Arial"/>
                  <a:ea typeface="Arial"/>
                  <a:cs typeface="Arial"/>
                  <a:sym typeface="Arial"/>
                </a:defRPr>
              </a:lvl1pPr>
            </a:lstStyle>
            <a:p>
              <a:pPr algn="ctr"/>
              <a:r>
                <a:rPr dirty="0"/>
                <a:t>Ether</a:t>
              </a:r>
            </a:p>
          </p:txBody>
        </p:sp>
      </p:grpSp>
      <p:grpSp>
        <p:nvGrpSpPr>
          <p:cNvPr id="1122" name="Group"/>
          <p:cNvGrpSpPr/>
          <p:nvPr/>
        </p:nvGrpSpPr>
        <p:grpSpPr>
          <a:xfrm>
            <a:off x="4062793" y="7850281"/>
            <a:ext cx="6015212" cy="955809"/>
            <a:chOff x="0" y="0"/>
            <a:chExt cx="6015211" cy="955807"/>
          </a:xfrm>
        </p:grpSpPr>
        <p:pic>
          <p:nvPicPr>
            <p:cNvPr id="1120" name="image26.png" descr="image26.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0"/>
              <a:ext cx="955807" cy="955807"/>
            </a:xfrm>
            <a:prstGeom prst="rect">
              <a:avLst/>
            </a:prstGeom>
            <a:ln w="12700" cap="flat">
              <a:noFill/>
              <a:miter lim="400000"/>
            </a:ln>
            <a:effectLst/>
          </p:spPr>
        </p:pic>
        <p:sp>
          <p:nvSpPr>
            <p:cNvPr id="1121" name="Steam Community Marketplace"/>
            <p:cNvSpPr/>
            <p:nvPr/>
          </p:nvSpPr>
          <p:spPr>
            <a:xfrm>
              <a:off x="854172" y="68870"/>
              <a:ext cx="5161039" cy="87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noAutofit/>
            </a:bodyPr>
            <a:lstStyle>
              <a:lvl1pPr algn="l" defTabSz="1733973">
                <a:defRPr sz="4400">
                  <a:latin typeface="PT Sans Narrow"/>
                  <a:ea typeface="PT Sans Narrow"/>
                  <a:cs typeface="PT Sans Narrow"/>
                  <a:sym typeface="PT Sans Narrow"/>
                </a:defRPr>
              </a:lvl1pPr>
            </a:lstStyle>
            <a:p>
              <a:r>
                <a:rPr dirty="0" smtClean="0">
                  <a:latin typeface="+mn-lt"/>
                </a:rPr>
                <a:t>Steam</a:t>
              </a:r>
              <a:r>
                <a:rPr lang="en-US" dirty="0" smtClean="0">
                  <a:latin typeface="+mn-lt"/>
                </a:rPr>
                <a:t> </a:t>
              </a:r>
              <a:r>
                <a:rPr dirty="0" smtClean="0">
                  <a:latin typeface="+mn-lt"/>
                </a:rPr>
                <a:t>Marketplace</a:t>
              </a:r>
              <a:endParaRPr dirty="0">
                <a:latin typeface="+mn-lt"/>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22</a:t>
            </a:fld>
            <a:endParaRPr lang="uk-UA"/>
          </a:p>
        </p:txBody>
      </p:sp>
    </p:spTree>
    <p:extLst>
      <p:ext uri="{BB962C8B-B14F-4D97-AF65-F5344CB8AC3E}">
        <p14:creationId xmlns:p14="http://schemas.microsoft.com/office/powerpoint/2010/main" val="155246681"/>
      </p:ext>
    </p:extLst>
  </p:cSld>
  <p:clrMapOvr>
    <a:masterClrMapping/>
  </p:clrMapOvr>
  <p:transition spd="med" advTm="8936"/>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mart contract for…"/>
          <p:cNvSpPr>
            <a:spLocks noGrp="1"/>
          </p:cNvSpPr>
          <p:nvPr>
            <p:ph type="title"/>
          </p:nvPr>
        </p:nvSpPr>
        <p:spPr>
          <a:xfrm>
            <a:off x="177302" y="33158"/>
            <a:ext cx="12740796" cy="1341514"/>
          </a:xfrm>
          <a:prstGeom prst="rect">
            <a:avLst/>
          </a:prstGeom>
        </p:spPr>
        <p:txBody>
          <a:bodyPr>
            <a:normAutofit fontScale="90000"/>
          </a:bodyPr>
          <a:lstStyle/>
          <a:p>
            <a:pPr defTabSz="519937">
              <a:defRPr sz="7119"/>
            </a:pPr>
            <a:r>
              <a:rPr dirty="0">
                <a:latin typeface="+mj-lt"/>
              </a:rPr>
              <a:t>Smart </a:t>
            </a:r>
            <a:r>
              <a:rPr dirty="0" smtClean="0">
                <a:latin typeface="+mj-lt"/>
              </a:rPr>
              <a:t>contract </a:t>
            </a:r>
            <a:r>
              <a:rPr smtClean="0">
                <a:latin typeface="+mj-lt"/>
              </a:rPr>
              <a:t>for </a:t>
            </a:r>
            <a:r>
              <a:rPr lang="en-US" smtClean="0">
                <a:latin typeface="+mj-lt"/>
              </a:rPr>
              <a:t>sales of a </a:t>
            </a:r>
            <a:r>
              <a:rPr lang="en-US" dirty="0" smtClean="0">
                <a:latin typeface="+mj-lt"/>
              </a:rPr>
              <a:t>game</a:t>
            </a:r>
            <a:endParaRPr dirty="0">
              <a:latin typeface="+mj-lt"/>
            </a:endParaRPr>
          </a:p>
        </p:txBody>
      </p:sp>
      <p:grpSp>
        <p:nvGrpSpPr>
          <p:cNvPr id="1131" name="Group"/>
          <p:cNvGrpSpPr/>
          <p:nvPr/>
        </p:nvGrpSpPr>
        <p:grpSpPr>
          <a:xfrm>
            <a:off x="3729805" y="2617924"/>
            <a:ext cx="5403733" cy="2520892"/>
            <a:chOff x="0" y="-50063"/>
            <a:chExt cx="5403732" cy="2520890"/>
          </a:xfrm>
        </p:grpSpPr>
        <p:sp>
          <p:nvSpPr>
            <p:cNvPr id="1126" name="Rectangle"/>
            <p:cNvSpPr/>
            <p:nvPr/>
          </p:nvSpPr>
          <p:spPr>
            <a:xfrm>
              <a:off x="-1" y="0"/>
              <a:ext cx="5403734" cy="2470827"/>
            </a:xfrm>
            <a:prstGeom prst="rect">
              <a:avLst/>
            </a:prstGeom>
            <a:solidFill>
              <a:srgbClr val="CCC169"/>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1127" name="Rectangle"/>
            <p:cNvSpPr/>
            <p:nvPr/>
          </p:nvSpPr>
          <p:spPr>
            <a:xfrm>
              <a:off x="576746" y="791217"/>
              <a:ext cx="4284160" cy="1545388"/>
            </a:xfrm>
            <a:prstGeom prst="rect">
              <a:avLst/>
            </a:prstGeom>
            <a:solidFill>
              <a:srgbClr val="38761D"/>
            </a:solidFill>
            <a:ln w="12700" cap="flat">
              <a:solidFill>
                <a:srgbClr val="66666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pic>
          <p:nvPicPr>
            <p:cNvPr id="1128" name="image03.png" descr="image03.png"/>
            <p:cNvPicPr>
              <a:picLocks noChangeAspect="1"/>
            </p:cNvPicPr>
            <p:nvPr/>
          </p:nvPicPr>
          <p:blipFill>
            <a:blip r:embed="rId3">
              <a:extLst/>
            </a:blip>
            <a:stretch>
              <a:fillRect/>
            </a:stretch>
          </p:blipFill>
          <p:spPr>
            <a:xfrm>
              <a:off x="3457462" y="1180124"/>
              <a:ext cx="1091586" cy="975361"/>
            </a:xfrm>
            <a:prstGeom prst="rect">
              <a:avLst/>
            </a:prstGeom>
            <a:ln w="12700" cap="flat">
              <a:noFill/>
              <a:miter lim="400000"/>
            </a:ln>
            <a:effectLst/>
          </p:spPr>
        </p:pic>
        <p:sp>
          <p:nvSpPr>
            <p:cNvPr id="1129" name="Steam Trader"/>
            <p:cNvSpPr/>
            <p:nvPr/>
          </p:nvSpPr>
          <p:spPr>
            <a:xfrm>
              <a:off x="658240" y="920924"/>
              <a:ext cx="2754559" cy="15300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sz="4400" b="1">
                  <a:latin typeface="Courier New"/>
                  <a:ea typeface="Courier New"/>
                  <a:cs typeface="Courier New"/>
                  <a:sym typeface="Courier New"/>
                </a:defRPr>
              </a:lvl1pPr>
            </a:lstStyle>
            <a:p>
              <a:r>
                <a:t>Steam Trader</a:t>
              </a:r>
            </a:p>
          </p:txBody>
        </p:sp>
        <p:sp>
          <p:nvSpPr>
            <p:cNvPr id="1130" name="Blockchain"/>
            <p:cNvSpPr/>
            <p:nvPr/>
          </p:nvSpPr>
          <p:spPr>
            <a:xfrm>
              <a:off x="88538" y="-50064"/>
              <a:ext cx="3893963" cy="876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sz="4400">
                  <a:latin typeface="Arial"/>
                  <a:ea typeface="Arial"/>
                  <a:cs typeface="Arial"/>
                  <a:sym typeface="Arial"/>
                </a:defRPr>
              </a:lvl1pPr>
            </a:lstStyle>
            <a:p>
              <a:r>
                <a:t>Blockchain</a:t>
              </a:r>
            </a:p>
          </p:txBody>
        </p:sp>
      </p:grpSp>
      <p:sp>
        <p:nvSpPr>
          <p:cNvPr id="1132" name="Line"/>
          <p:cNvSpPr/>
          <p:nvPr/>
        </p:nvSpPr>
        <p:spPr>
          <a:xfrm flipH="1" flipV="1">
            <a:off x="7886712" y="5061588"/>
            <a:ext cx="2207148" cy="1845761"/>
          </a:xfrm>
          <a:prstGeom prst="line">
            <a:avLst/>
          </a:prstGeom>
          <a:ln w="152400">
            <a:solidFill>
              <a:srgbClr val="695D46"/>
            </a:solidFill>
            <a:tailEnd type="triangle"/>
          </a:ln>
        </p:spPr>
        <p:txBody>
          <a:bodyPr lIns="65023" tIns="65023" rIns="65023" bIns="65023"/>
          <a:lstStyle/>
          <a:p>
            <a:pPr algn="l" defTabSz="1733973">
              <a:defRPr sz="2600">
                <a:solidFill>
                  <a:srgbClr val="A1E8D9"/>
                </a:solidFill>
                <a:latin typeface="Arial"/>
                <a:ea typeface="Arial"/>
                <a:cs typeface="Arial"/>
                <a:sym typeface="Arial"/>
              </a:defRPr>
            </a:pPr>
            <a:endParaRPr/>
          </a:p>
        </p:txBody>
      </p:sp>
      <p:pic>
        <p:nvPicPr>
          <p:cNvPr id="1133" name="image29.png" descr="image2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8693" y="6718508"/>
            <a:ext cx="1351219" cy="1520112"/>
          </a:xfrm>
          <a:prstGeom prst="rect">
            <a:avLst/>
          </a:prstGeom>
          <a:ln w="12700">
            <a:miter lim="400000"/>
          </a:ln>
        </p:spPr>
      </p:pic>
      <p:pic>
        <p:nvPicPr>
          <p:cNvPr id="1134" name="image40.png" descr="image4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37945" y="6695044"/>
            <a:ext cx="1351219" cy="1545352"/>
          </a:xfrm>
          <a:prstGeom prst="rect">
            <a:avLst/>
          </a:prstGeom>
          <a:ln w="12700">
            <a:miter lim="400000"/>
          </a:ln>
        </p:spPr>
      </p:pic>
      <p:pic>
        <p:nvPicPr>
          <p:cNvPr id="1135" name="image24.jpg" descr="image24.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1265" y="6535895"/>
            <a:ext cx="1131997" cy="1596126"/>
          </a:xfrm>
          <a:prstGeom prst="rect">
            <a:avLst/>
          </a:prstGeom>
          <a:ln w="12700">
            <a:miter lim="400000"/>
          </a:ln>
        </p:spPr>
      </p:pic>
      <p:pic>
        <p:nvPicPr>
          <p:cNvPr id="1136" name="image23.png" descr="image2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71871" y="7145149"/>
            <a:ext cx="1281664" cy="1281664"/>
          </a:xfrm>
          <a:prstGeom prst="rect">
            <a:avLst/>
          </a:prstGeom>
          <a:ln w="12700">
            <a:miter lim="400000"/>
          </a:ln>
        </p:spPr>
      </p:pic>
      <p:pic>
        <p:nvPicPr>
          <p:cNvPr id="1137" name="image23.png" descr="image2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98734" y="3672829"/>
            <a:ext cx="1281664" cy="1281664"/>
          </a:xfrm>
          <a:prstGeom prst="rect">
            <a:avLst/>
          </a:prstGeom>
          <a:ln w="12700">
            <a:miter lim="400000"/>
          </a:ln>
        </p:spPr>
      </p:pic>
      <p:sp>
        <p:nvSpPr>
          <p:cNvPr id="1138" name="Line"/>
          <p:cNvSpPr/>
          <p:nvPr/>
        </p:nvSpPr>
        <p:spPr>
          <a:xfrm>
            <a:off x="3178161" y="7725446"/>
            <a:ext cx="6944427" cy="1"/>
          </a:xfrm>
          <a:prstGeom prst="line">
            <a:avLst/>
          </a:prstGeom>
          <a:ln w="101600">
            <a:solidFill>
              <a:srgbClr val="695D46"/>
            </a:solidFill>
            <a:tailEnd type="triangle"/>
          </a:ln>
        </p:spPr>
        <p:txBody>
          <a:bodyPr lIns="65023" tIns="65023" rIns="65023" bIns="65023"/>
          <a:lstStyle/>
          <a:p>
            <a:pPr algn="l" defTabSz="1733973">
              <a:defRPr sz="2600">
                <a:solidFill>
                  <a:srgbClr val="A1E8D9"/>
                </a:solidFill>
                <a:latin typeface="Arial"/>
                <a:ea typeface="Arial"/>
                <a:cs typeface="Arial"/>
                <a:sym typeface="Arial"/>
              </a:defRPr>
            </a:pPr>
            <a:endParaRPr/>
          </a:p>
        </p:txBody>
      </p:sp>
      <p:pic>
        <p:nvPicPr>
          <p:cNvPr id="1139" name="image24.jpg" descr="image24.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81701" y="5991681"/>
            <a:ext cx="1131998" cy="1596126"/>
          </a:xfrm>
          <a:prstGeom prst="rect">
            <a:avLst/>
          </a:prstGeom>
          <a:ln w="12700">
            <a:miter lim="400000"/>
          </a:ln>
        </p:spPr>
      </p:pic>
      <p:sp>
        <p:nvSpPr>
          <p:cNvPr id="1140" name="Line"/>
          <p:cNvSpPr/>
          <p:nvPr/>
        </p:nvSpPr>
        <p:spPr>
          <a:xfrm flipH="1">
            <a:off x="2578836" y="5033357"/>
            <a:ext cx="1864535" cy="1950294"/>
          </a:xfrm>
          <a:prstGeom prst="line">
            <a:avLst/>
          </a:prstGeom>
          <a:ln w="152400">
            <a:solidFill>
              <a:srgbClr val="695D46"/>
            </a:solidFill>
            <a:tailEnd type="triangle"/>
          </a:ln>
        </p:spPr>
        <p:txBody>
          <a:bodyPr lIns="65023" tIns="65023" rIns="65023" bIns="65023"/>
          <a:lstStyle/>
          <a:p>
            <a:pPr algn="l" defTabSz="1733973">
              <a:defRPr sz="2600">
                <a:solidFill>
                  <a:srgbClr val="A1E8D9"/>
                </a:solidFill>
                <a:latin typeface="Arial"/>
                <a:ea typeface="Arial"/>
                <a:cs typeface="Arial"/>
                <a:sym typeface="Arial"/>
              </a:defRPr>
            </a:pPr>
            <a:endParaRPr/>
          </a:p>
        </p:txBody>
      </p:sp>
      <p:pic>
        <p:nvPicPr>
          <p:cNvPr id="1141" name="image23.png" descr="image2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61543" y="7431976"/>
            <a:ext cx="1281663" cy="128166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23</a:t>
            </a:fld>
            <a:endParaRPr lang="uk-UA"/>
          </a:p>
        </p:txBody>
      </p:sp>
      <p:grpSp>
        <p:nvGrpSpPr>
          <p:cNvPr id="20" name="Group"/>
          <p:cNvGrpSpPr/>
          <p:nvPr/>
        </p:nvGrpSpPr>
        <p:grpSpPr>
          <a:xfrm>
            <a:off x="4062793" y="7850281"/>
            <a:ext cx="6015212" cy="955809"/>
            <a:chOff x="0" y="0"/>
            <a:chExt cx="6015211" cy="955807"/>
          </a:xfrm>
        </p:grpSpPr>
        <p:pic>
          <p:nvPicPr>
            <p:cNvPr id="21" name="image26.png" descr="image26.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0"/>
              <a:ext cx="955807" cy="955807"/>
            </a:xfrm>
            <a:prstGeom prst="rect">
              <a:avLst/>
            </a:prstGeom>
            <a:ln w="12700" cap="flat">
              <a:noFill/>
              <a:miter lim="400000"/>
            </a:ln>
            <a:effectLst/>
          </p:spPr>
        </p:pic>
        <p:sp>
          <p:nvSpPr>
            <p:cNvPr id="22" name="Steam Community Marketplace"/>
            <p:cNvSpPr/>
            <p:nvPr/>
          </p:nvSpPr>
          <p:spPr>
            <a:xfrm>
              <a:off x="854172" y="68870"/>
              <a:ext cx="5161039" cy="871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noAutofit/>
            </a:bodyPr>
            <a:lstStyle>
              <a:lvl1pPr algn="l" defTabSz="1733973">
                <a:defRPr sz="4400">
                  <a:latin typeface="PT Sans Narrow"/>
                  <a:ea typeface="PT Sans Narrow"/>
                  <a:cs typeface="PT Sans Narrow"/>
                  <a:sym typeface="PT Sans Narrow"/>
                </a:defRPr>
              </a:lvl1pPr>
            </a:lstStyle>
            <a:p>
              <a:r>
                <a:rPr dirty="0" smtClean="0">
                  <a:latin typeface="+mn-lt"/>
                </a:rPr>
                <a:t>Steam</a:t>
              </a:r>
              <a:r>
                <a:rPr lang="en-US" dirty="0" smtClean="0">
                  <a:latin typeface="+mn-lt"/>
                </a:rPr>
                <a:t> </a:t>
              </a:r>
              <a:r>
                <a:rPr dirty="0" smtClean="0">
                  <a:latin typeface="+mn-lt"/>
                </a:rPr>
                <a:t>Marketplace</a:t>
              </a:r>
              <a:endParaRPr dirty="0">
                <a:latin typeface="+mn-lt"/>
              </a:endParaRPr>
            </a:p>
          </p:txBody>
        </p:sp>
      </p:grpSp>
    </p:spTree>
    <p:custDataLst>
      <p:tags r:id="rId1"/>
    </p:custDataLst>
    <p:extLst>
      <p:ext uri="{BB962C8B-B14F-4D97-AF65-F5344CB8AC3E}">
        <p14:creationId xmlns:p14="http://schemas.microsoft.com/office/powerpoint/2010/main" val="38336462"/>
      </p:ext>
    </p:extLst>
  </p:cSld>
  <p:clrMapOvr>
    <a:masterClrMapping/>
  </p:clrMapOvr>
  <p:transition spd="med" advTm="45812"/>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131"/>
                                        </p:tgtEl>
                                        <p:attrNameLst>
                                          <p:attrName>style.visibility</p:attrName>
                                        </p:attrNameLst>
                                      </p:cBhvr>
                                      <p:to>
                                        <p:strVal val="visible"/>
                                      </p:to>
                                    </p:set>
                                    <p:animEffect transition="in" filter="dissolve">
                                      <p:cBhvr>
                                        <p:cTn id="7" dur="1000"/>
                                        <p:tgtEl>
                                          <p:spTgt spid="11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fill="hold" grpId="0" nodeType="clickEffect">
                                  <p:stCondLst>
                                    <p:cond delay="0"/>
                                  </p:stCondLst>
                                  <p:iterate>
                                    <p:tmAbs val="0"/>
                                  </p:iterate>
                                  <p:childTnLst>
                                    <p:animEffect transition="out" filter="dissolve">
                                      <p:cBhvr>
                                        <p:cTn id="11" dur="1000" fill="hold"/>
                                        <p:tgtEl>
                                          <p:spTgt spid="1136"/>
                                        </p:tgtEl>
                                      </p:cBhvr>
                                    </p:animEffect>
                                    <p:set>
                                      <p:cBhvr>
                                        <p:cTn id="12" fill="hold">
                                          <p:stCondLst>
                                            <p:cond delay="999"/>
                                          </p:stCondLst>
                                        </p:cTn>
                                        <p:tgtEl>
                                          <p:spTgt spid="1136"/>
                                        </p:tgtEl>
                                        <p:attrNameLst>
                                          <p:attrName>style.visibility</p:attrName>
                                        </p:attrNameLst>
                                      </p:cBhvr>
                                      <p:to>
                                        <p:strVal val="hidden"/>
                                      </p:to>
                                    </p:set>
                                  </p:childTnLst>
                                </p:cTn>
                              </p:par>
                            </p:childTnLst>
                          </p:cTn>
                        </p:par>
                        <p:par>
                          <p:cTn id="13" fill="hold">
                            <p:stCondLst>
                              <p:cond delay="1000"/>
                            </p:stCondLst>
                            <p:childTnLst>
                              <p:par>
                                <p:cTn id="14" presetID="9" presetClass="entr" fill="hold" grpId="0" nodeType="afterEffect">
                                  <p:stCondLst>
                                    <p:cond delay="0"/>
                                  </p:stCondLst>
                                  <p:iterate>
                                    <p:tmAbs val="0"/>
                                  </p:iterate>
                                  <p:childTnLst>
                                    <p:set>
                                      <p:cBhvr>
                                        <p:cTn id="15" fill="hold"/>
                                        <p:tgtEl>
                                          <p:spTgt spid="1132"/>
                                        </p:tgtEl>
                                        <p:attrNameLst>
                                          <p:attrName>style.visibility</p:attrName>
                                        </p:attrNameLst>
                                      </p:cBhvr>
                                      <p:to>
                                        <p:strVal val="visible"/>
                                      </p:to>
                                    </p:set>
                                    <p:animEffect transition="in" filter="dissolve">
                                      <p:cBhvr>
                                        <p:cTn id="16" dur="1000"/>
                                        <p:tgtEl>
                                          <p:spTgt spid="1132"/>
                                        </p:tgtEl>
                                      </p:cBhvr>
                                    </p:animEffect>
                                  </p:childTnLst>
                                </p:cTn>
                              </p:par>
                            </p:childTnLst>
                          </p:cTn>
                        </p:par>
                        <p:par>
                          <p:cTn id="17" fill="hold">
                            <p:stCondLst>
                              <p:cond delay="2000"/>
                            </p:stCondLst>
                            <p:childTnLst>
                              <p:par>
                                <p:cTn id="18" presetID="9" presetClass="entr" fill="hold" grpId="0" nodeType="afterEffect">
                                  <p:stCondLst>
                                    <p:cond delay="0"/>
                                  </p:stCondLst>
                                  <p:iterate>
                                    <p:tmAbs val="0"/>
                                  </p:iterate>
                                  <p:childTnLst>
                                    <p:set>
                                      <p:cBhvr>
                                        <p:cTn id="19" fill="hold"/>
                                        <p:tgtEl>
                                          <p:spTgt spid="1137"/>
                                        </p:tgtEl>
                                        <p:attrNameLst>
                                          <p:attrName>style.visibility</p:attrName>
                                        </p:attrNameLst>
                                      </p:cBhvr>
                                      <p:to>
                                        <p:strVal val="visible"/>
                                      </p:to>
                                    </p:set>
                                    <p:animEffect transition="in" filter="dissolve">
                                      <p:cBhvr>
                                        <p:cTn id="20" dur="1000"/>
                                        <p:tgtEl>
                                          <p:spTgt spid="113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fill="hold" grpId="0" nodeType="clickEffect">
                                  <p:stCondLst>
                                    <p:cond delay="0"/>
                                  </p:stCondLst>
                                  <p:iterate>
                                    <p:tmAbs val="0"/>
                                  </p:iterate>
                                  <p:childTnLst>
                                    <p:animEffect transition="out" filter="dissolve">
                                      <p:cBhvr>
                                        <p:cTn id="24" dur="1000" fill="hold"/>
                                        <p:tgtEl>
                                          <p:spTgt spid="1135"/>
                                        </p:tgtEl>
                                      </p:cBhvr>
                                    </p:animEffect>
                                    <p:set>
                                      <p:cBhvr>
                                        <p:cTn id="25" fill="hold">
                                          <p:stCondLst>
                                            <p:cond delay="999"/>
                                          </p:stCondLst>
                                        </p:cTn>
                                        <p:tgtEl>
                                          <p:spTgt spid="1135"/>
                                        </p:tgtEl>
                                        <p:attrNameLst>
                                          <p:attrName>style.visibility</p:attrName>
                                        </p:attrNameLst>
                                      </p:cBhvr>
                                      <p:to>
                                        <p:strVal val="hidden"/>
                                      </p:to>
                                    </p:set>
                                  </p:childTnLst>
                                </p:cTn>
                              </p:par>
                            </p:childTnLst>
                          </p:cTn>
                        </p:par>
                        <p:par>
                          <p:cTn id="26" fill="hold">
                            <p:stCondLst>
                              <p:cond delay="1000"/>
                            </p:stCondLst>
                            <p:childTnLst>
                              <p:par>
                                <p:cTn id="27" presetID="9" presetClass="entr" fill="hold" grpId="0" nodeType="afterEffect">
                                  <p:stCondLst>
                                    <p:cond delay="0"/>
                                  </p:stCondLst>
                                  <p:iterate>
                                    <p:tmAbs val="0"/>
                                  </p:iterate>
                                  <p:childTnLst>
                                    <p:set>
                                      <p:cBhvr>
                                        <p:cTn id="28" fill="hold"/>
                                        <p:tgtEl>
                                          <p:spTgt spid="1139"/>
                                        </p:tgtEl>
                                        <p:attrNameLst>
                                          <p:attrName>style.visibility</p:attrName>
                                        </p:attrNameLst>
                                      </p:cBhvr>
                                      <p:to>
                                        <p:strVal val="visible"/>
                                      </p:to>
                                    </p:set>
                                    <p:animEffect transition="in" filter="dissolve">
                                      <p:cBhvr>
                                        <p:cTn id="29" dur="1000"/>
                                        <p:tgtEl>
                                          <p:spTgt spid="1139"/>
                                        </p:tgtEl>
                                      </p:cBhvr>
                                    </p:animEffect>
                                  </p:childTnLst>
                                </p:cTn>
                              </p:par>
                            </p:childTnLst>
                          </p:cTn>
                        </p:par>
                        <p:par>
                          <p:cTn id="30" fill="hold">
                            <p:stCondLst>
                              <p:cond delay="2000"/>
                            </p:stCondLst>
                            <p:childTnLst>
                              <p:par>
                                <p:cTn id="31" presetID="9" presetClass="entr" fill="hold" grpId="0" nodeType="afterEffect">
                                  <p:stCondLst>
                                    <p:cond delay="0"/>
                                  </p:stCondLst>
                                  <p:iterate>
                                    <p:tmAbs val="0"/>
                                  </p:iterate>
                                  <p:childTnLst>
                                    <p:set>
                                      <p:cBhvr>
                                        <p:cTn id="32" fill="hold"/>
                                        <p:tgtEl>
                                          <p:spTgt spid="1138"/>
                                        </p:tgtEl>
                                        <p:attrNameLst>
                                          <p:attrName>style.visibility</p:attrName>
                                        </p:attrNameLst>
                                      </p:cBhvr>
                                      <p:to>
                                        <p:strVal val="visible"/>
                                      </p:to>
                                    </p:set>
                                    <p:animEffect transition="in" filter="dissolve">
                                      <p:cBhvr>
                                        <p:cTn id="33" dur="1000"/>
                                        <p:tgtEl>
                                          <p:spTgt spid="113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fill="hold" grpId="1" nodeType="clickEffect">
                                  <p:stCondLst>
                                    <p:cond delay="0"/>
                                  </p:stCondLst>
                                  <p:iterate>
                                    <p:tmAbs val="0"/>
                                  </p:iterate>
                                  <p:childTnLst>
                                    <p:animEffect transition="out" filter="dissolve">
                                      <p:cBhvr>
                                        <p:cTn id="37" dur="1000" fill="hold"/>
                                        <p:tgtEl>
                                          <p:spTgt spid="1137"/>
                                        </p:tgtEl>
                                      </p:cBhvr>
                                    </p:animEffect>
                                    <p:set>
                                      <p:cBhvr>
                                        <p:cTn id="38" fill="hold">
                                          <p:stCondLst>
                                            <p:cond delay="999"/>
                                          </p:stCondLst>
                                        </p:cTn>
                                        <p:tgtEl>
                                          <p:spTgt spid="1137"/>
                                        </p:tgtEl>
                                        <p:attrNameLst>
                                          <p:attrName>style.visibility</p:attrName>
                                        </p:attrNameLst>
                                      </p:cBhvr>
                                      <p:to>
                                        <p:strVal val="hidden"/>
                                      </p:to>
                                    </p:set>
                                  </p:childTnLst>
                                </p:cTn>
                              </p:par>
                            </p:childTnLst>
                          </p:cTn>
                        </p:par>
                        <p:par>
                          <p:cTn id="39" fill="hold">
                            <p:stCondLst>
                              <p:cond delay="1000"/>
                            </p:stCondLst>
                            <p:childTnLst>
                              <p:par>
                                <p:cTn id="40" presetID="9" presetClass="entr" fill="hold" grpId="0" nodeType="afterEffect">
                                  <p:stCondLst>
                                    <p:cond delay="0"/>
                                  </p:stCondLst>
                                  <p:iterate>
                                    <p:tmAbs val="0"/>
                                  </p:iterate>
                                  <p:childTnLst>
                                    <p:set>
                                      <p:cBhvr>
                                        <p:cTn id="41" fill="hold"/>
                                        <p:tgtEl>
                                          <p:spTgt spid="1140"/>
                                        </p:tgtEl>
                                        <p:attrNameLst>
                                          <p:attrName>style.visibility</p:attrName>
                                        </p:attrNameLst>
                                      </p:cBhvr>
                                      <p:to>
                                        <p:strVal val="visible"/>
                                      </p:to>
                                    </p:set>
                                    <p:animEffect transition="in" filter="dissolve">
                                      <p:cBhvr>
                                        <p:cTn id="42" dur="1000"/>
                                        <p:tgtEl>
                                          <p:spTgt spid="1140"/>
                                        </p:tgtEl>
                                      </p:cBhvr>
                                    </p:animEffect>
                                  </p:childTnLst>
                                </p:cTn>
                              </p:par>
                            </p:childTnLst>
                          </p:cTn>
                        </p:par>
                        <p:par>
                          <p:cTn id="43" fill="hold">
                            <p:stCondLst>
                              <p:cond delay="2000"/>
                            </p:stCondLst>
                            <p:childTnLst>
                              <p:par>
                                <p:cTn id="44" presetID="9" presetClass="entr" fill="hold" grpId="0" nodeType="afterEffect">
                                  <p:stCondLst>
                                    <p:cond delay="0"/>
                                  </p:stCondLst>
                                  <p:iterate>
                                    <p:tmAbs val="0"/>
                                  </p:iterate>
                                  <p:childTnLst>
                                    <p:set>
                                      <p:cBhvr>
                                        <p:cTn id="45" fill="hold"/>
                                        <p:tgtEl>
                                          <p:spTgt spid="1141"/>
                                        </p:tgtEl>
                                        <p:attrNameLst>
                                          <p:attrName>style.visibility</p:attrName>
                                        </p:attrNameLst>
                                      </p:cBhvr>
                                      <p:to>
                                        <p:strVal val="visible"/>
                                      </p:to>
                                    </p:set>
                                    <p:animEffect transition="in" filter="dissolve">
                                      <p:cBhvr>
                                        <p:cTn id="46" dur="1000"/>
                                        <p:tgtEl>
                                          <p:spTgt spid="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 grpId="0" animBg="1" advAuto="0"/>
      <p:bldP spid="1132" grpId="0" animBg="1" advAuto="0"/>
      <p:bldP spid="1135" grpId="0" animBg="1" advAuto="0"/>
      <p:bldP spid="1136" grpId="0" animBg="1" advAuto="0"/>
      <p:bldP spid="1137" grpId="0" animBg="1" advAuto="0"/>
      <p:bldP spid="1137" grpId="1" animBg="1" advAuto="0"/>
      <p:bldP spid="1138" grpId="0" animBg="1" advAuto="0"/>
      <p:bldP spid="1139" grpId="0" animBg="1" advAuto="0"/>
      <p:bldP spid="1140" grpId="0" animBg="1" advAuto="0"/>
      <p:bldP spid="1141"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Problem"/>
          <p:cNvSpPr>
            <a:spLocks noGrp="1"/>
          </p:cNvSpPr>
          <p:nvPr>
            <p:ph type="title"/>
          </p:nvPr>
        </p:nvSpPr>
        <p:spPr>
          <a:xfrm>
            <a:off x="950434" y="0"/>
            <a:ext cx="11099800" cy="956679"/>
          </a:xfrm>
          <a:prstGeom prst="rect">
            <a:avLst/>
          </a:prstGeom>
        </p:spPr>
        <p:txBody>
          <a:bodyPr>
            <a:normAutofit fontScale="90000"/>
          </a:bodyPr>
          <a:lstStyle/>
          <a:p>
            <a:r>
              <a:rPr smtClean="0"/>
              <a:t>Problem</a:t>
            </a:r>
            <a:r>
              <a:rPr lang="en-US" smtClean="0"/>
              <a:t>s</a:t>
            </a:r>
            <a:endParaRPr/>
          </a:p>
        </p:txBody>
      </p:sp>
      <p:sp>
        <p:nvSpPr>
          <p:cNvPr id="1144" name="For fair exchange SteamTrader needs to verify delivery…"/>
          <p:cNvSpPr>
            <a:spLocks noGrp="1"/>
          </p:cNvSpPr>
          <p:nvPr>
            <p:ph type="body" sz="half" idx="1"/>
          </p:nvPr>
        </p:nvSpPr>
        <p:spPr>
          <a:xfrm>
            <a:off x="6640992" y="3232162"/>
            <a:ext cx="6324498" cy="5231354"/>
          </a:xfrm>
          <a:prstGeom prst="rect">
            <a:avLst/>
          </a:prstGeom>
        </p:spPr>
        <p:txBody>
          <a:bodyPr>
            <a:normAutofit/>
          </a:bodyPr>
          <a:lstStyle/>
          <a:p>
            <a:pPr marL="400050" indent="-400050" defTabSz="525779">
              <a:spcBef>
                <a:spcPts val="1900"/>
              </a:spcBef>
              <a:defRPr sz="4950"/>
            </a:pPr>
            <a:r>
              <a:rPr dirty="0" smtClean="0">
                <a:latin typeface="+mn-lt"/>
                <a:ea typeface="Courier"/>
                <a:cs typeface="Courier"/>
                <a:sym typeface="Courier"/>
              </a:rPr>
              <a:t>SteamTrader </a:t>
            </a:r>
            <a:r>
              <a:rPr dirty="0">
                <a:latin typeface="+mn-lt"/>
              </a:rPr>
              <a:t>needs to verify delivery</a:t>
            </a:r>
          </a:p>
          <a:p>
            <a:pPr marL="400050" indent="-400050" defTabSz="525779">
              <a:spcBef>
                <a:spcPts val="1900"/>
              </a:spcBef>
              <a:defRPr sz="4950"/>
            </a:pPr>
            <a:r>
              <a:rPr lang="en-US" dirty="0" smtClean="0">
                <a:latin typeface="+mn-lt"/>
              </a:rPr>
              <a:t>By logging in to Alice’s account</a:t>
            </a:r>
          </a:p>
          <a:p>
            <a:pPr marL="400050" indent="-400050" defTabSz="525779">
              <a:spcBef>
                <a:spcPts val="1900"/>
              </a:spcBef>
              <a:defRPr sz="4950"/>
            </a:pPr>
            <a:r>
              <a:rPr lang="en-US" dirty="0" smtClean="0">
                <a:latin typeface="+mn-lt"/>
              </a:rPr>
              <a:t>Using </a:t>
            </a:r>
            <a:r>
              <a:rPr dirty="0" smtClean="0">
                <a:latin typeface="+mn-lt"/>
              </a:rPr>
              <a:t>Alice's</a:t>
            </a:r>
            <a:r>
              <a:rPr lang="en-US" dirty="0" smtClean="0">
                <a:latin typeface="+mn-lt"/>
              </a:rPr>
              <a:t> </a:t>
            </a:r>
            <a:r>
              <a:rPr dirty="0" smtClean="0">
                <a:latin typeface="+mn-lt"/>
              </a:rPr>
              <a:t>credential</a:t>
            </a:r>
            <a:r>
              <a:rPr lang="mr-IN" dirty="0" smtClean="0">
                <a:latin typeface="+mn-lt"/>
              </a:rPr>
              <a:t>…</a:t>
            </a:r>
            <a:endParaRPr dirty="0">
              <a:latin typeface="+mn-lt"/>
            </a:endParaRPr>
          </a:p>
        </p:txBody>
      </p:sp>
      <p:grpSp>
        <p:nvGrpSpPr>
          <p:cNvPr id="1150" name="Group"/>
          <p:cNvGrpSpPr/>
          <p:nvPr/>
        </p:nvGrpSpPr>
        <p:grpSpPr>
          <a:xfrm>
            <a:off x="1056661" y="2809585"/>
            <a:ext cx="4050098" cy="2382616"/>
            <a:chOff x="0" y="-229118"/>
            <a:chExt cx="4050097" cy="2382615"/>
          </a:xfrm>
        </p:grpSpPr>
        <p:sp>
          <p:nvSpPr>
            <p:cNvPr id="1145" name="Rectangle"/>
            <p:cNvSpPr/>
            <p:nvPr/>
          </p:nvSpPr>
          <p:spPr>
            <a:xfrm>
              <a:off x="-1" y="-229119"/>
              <a:ext cx="4050099" cy="2382616"/>
            </a:xfrm>
            <a:prstGeom prst="rect">
              <a:avLst/>
            </a:prstGeom>
            <a:solidFill>
              <a:srgbClr val="CCC47C"/>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1146" name="Rectangle"/>
            <p:cNvSpPr/>
            <p:nvPr/>
          </p:nvSpPr>
          <p:spPr>
            <a:xfrm>
              <a:off x="419579" y="594973"/>
              <a:ext cx="3210978" cy="1158267"/>
            </a:xfrm>
            <a:prstGeom prst="rect">
              <a:avLst/>
            </a:prstGeom>
            <a:solidFill>
              <a:srgbClr val="38761D"/>
            </a:solidFill>
            <a:ln w="12700" cap="flat">
              <a:solidFill>
                <a:srgbClr val="66666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pic>
          <p:nvPicPr>
            <p:cNvPr id="1147" name="image03.png" descr="image0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8675" y="886459"/>
              <a:ext cx="818144" cy="731033"/>
            </a:xfrm>
            <a:prstGeom prst="rect">
              <a:avLst/>
            </a:prstGeom>
            <a:ln w="12700" cap="flat">
              <a:noFill/>
              <a:miter lim="400000"/>
            </a:ln>
            <a:effectLst/>
          </p:spPr>
        </p:pic>
        <p:sp>
          <p:nvSpPr>
            <p:cNvPr id="1148" name="Steam Trader"/>
            <p:cNvSpPr/>
            <p:nvPr/>
          </p:nvSpPr>
          <p:spPr>
            <a:xfrm>
              <a:off x="480658" y="692188"/>
              <a:ext cx="2064543" cy="1199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sz="3200" b="1">
                  <a:latin typeface="Courier New"/>
                  <a:ea typeface="Courier New"/>
                  <a:cs typeface="Courier New"/>
                  <a:sym typeface="Courier New"/>
                </a:defRPr>
              </a:lvl1pPr>
            </a:lstStyle>
            <a:p>
              <a:r>
                <a:t>Steam Trader</a:t>
              </a:r>
            </a:p>
          </p:txBody>
        </p:sp>
        <p:sp>
          <p:nvSpPr>
            <p:cNvPr id="1149" name="Blockchain"/>
            <p:cNvSpPr/>
            <p:nvPr/>
          </p:nvSpPr>
          <p:spPr>
            <a:xfrm>
              <a:off x="759599" y="-154227"/>
              <a:ext cx="2530900" cy="778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lvl1pPr algn="l" defTabSz="1733973">
                <a:defRPr>
                  <a:latin typeface="Arial"/>
                  <a:ea typeface="Arial"/>
                  <a:cs typeface="Arial"/>
                  <a:sym typeface="Arial"/>
                </a:defRPr>
              </a:lvl1pPr>
            </a:lstStyle>
            <a:p>
              <a:r>
                <a:t>Blockchain</a:t>
              </a:r>
            </a:p>
          </p:txBody>
        </p:sp>
      </p:grpSp>
      <p:sp>
        <p:nvSpPr>
          <p:cNvPr id="1151" name="Line"/>
          <p:cNvSpPr/>
          <p:nvPr/>
        </p:nvSpPr>
        <p:spPr>
          <a:xfrm flipH="1" flipV="1">
            <a:off x="4160035" y="4834880"/>
            <a:ext cx="1075628" cy="1498027"/>
          </a:xfrm>
          <a:prstGeom prst="line">
            <a:avLst/>
          </a:prstGeom>
          <a:ln w="101600">
            <a:solidFill>
              <a:srgbClr val="695D46"/>
            </a:solidFill>
            <a:tailEnd type="triangle"/>
          </a:ln>
        </p:spPr>
        <p:txBody>
          <a:bodyPr lIns="65023" tIns="65023" rIns="65023" bIns="65023"/>
          <a:lstStyle/>
          <a:p>
            <a:pPr algn="l" defTabSz="1733973">
              <a:defRPr sz="2600">
                <a:solidFill>
                  <a:srgbClr val="A1E8D9"/>
                </a:solidFill>
                <a:latin typeface="Arial"/>
                <a:ea typeface="Arial"/>
                <a:cs typeface="Arial"/>
                <a:sym typeface="Arial"/>
              </a:defRPr>
            </a:pPr>
            <a:endParaRPr/>
          </a:p>
        </p:txBody>
      </p:sp>
      <p:pic>
        <p:nvPicPr>
          <p:cNvPr id="1152" name="image27.png" descr="image27.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8280" y="4146064"/>
            <a:ext cx="1376179" cy="573194"/>
          </a:xfrm>
          <a:prstGeom prst="rect">
            <a:avLst/>
          </a:prstGeom>
          <a:ln w="12700">
            <a:miter lim="400000"/>
          </a:ln>
        </p:spPr>
      </p:pic>
      <p:pic>
        <p:nvPicPr>
          <p:cNvPr id="1153" name="image28.png" descr="image2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81546" y="5956865"/>
            <a:ext cx="1699306" cy="2312539"/>
          </a:xfrm>
          <a:prstGeom prst="rect">
            <a:avLst/>
          </a:prstGeom>
          <a:ln w="12700">
            <a:miter lim="400000"/>
          </a:ln>
        </p:spPr>
      </p:pic>
      <p:pic>
        <p:nvPicPr>
          <p:cNvPr id="1154" name="image31.png" descr="image3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9692519">
            <a:off x="1135681" y="4477030"/>
            <a:ext cx="2412184" cy="1978097"/>
          </a:xfrm>
          <a:prstGeom prst="rect">
            <a:avLst/>
          </a:prstGeom>
          <a:ln w="12700">
            <a:miter lim="400000"/>
          </a:ln>
        </p:spPr>
      </p:pic>
      <p:pic>
        <p:nvPicPr>
          <p:cNvPr id="1155" name="image29.png" descr="image2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19981" y="6348333"/>
            <a:ext cx="1351219" cy="1520112"/>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24</a:t>
            </a:fld>
            <a:endParaRPr lang="uk-UA"/>
          </a:p>
        </p:txBody>
      </p:sp>
    </p:spTree>
    <p:custDataLst>
      <p:tags r:id="rId1"/>
    </p:custDataLst>
    <p:extLst>
      <p:ext uri="{BB962C8B-B14F-4D97-AF65-F5344CB8AC3E}">
        <p14:creationId xmlns:p14="http://schemas.microsoft.com/office/powerpoint/2010/main" val="75822734"/>
      </p:ext>
    </p:extLst>
  </p:cSld>
  <p:clrMapOvr>
    <a:masterClrMapping/>
  </p:clrMapOvr>
  <p:transition spd="med" advTm="3983"/>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4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1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1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144">
                                            <p:txEl>
                                              <p:pRg st="2" end="2"/>
                                            </p:txEl>
                                          </p:spTgt>
                                        </p:tgtEl>
                                        <p:attrNameLst>
                                          <p:attrName>style.visibility</p:attrName>
                                        </p:attrNameLst>
                                      </p:cBhvr>
                                      <p:to>
                                        <p:strVal val="visible"/>
                                      </p:to>
                                    </p:set>
                                  </p:childTnLst>
                                </p:cTn>
                              </p:par>
                            </p:childTnLst>
                          </p:cTn>
                        </p:par>
                        <p:par>
                          <p:cTn id="17" fill="hold">
                            <p:stCondLst>
                              <p:cond delay="0"/>
                            </p:stCondLst>
                            <p:childTnLst>
                              <p:par>
                                <p:cTn id="18" presetID="9" presetClass="entr" fill="hold" grpId="0" nodeType="afterEffect">
                                  <p:stCondLst>
                                    <p:cond delay="0"/>
                                  </p:stCondLst>
                                  <p:iterate>
                                    <p:tmAbs val="0"/>
                                  </p:iterate>
                                  <p:childTnLst>
                                    <p:set>
                                      <p:cBhvr>
                                        <p:cTn id="19" fill="hold"/>
                                        <p:tgtEl>
                                          <p:spTgt spid="1155"/>
                                        </p:tgtEl>
                                        <p:attrNameLst>
                                          <p:attrName>style.visibility</p:attrName>
                                        </p:attrNameLst>
                                      </p:cBhvr>
                                      <p:to>
                                        <p:strVal val="visible"/>
                                      </p:to>
                                    </p:set>
                                    <p:animEffect transition="in" filter="dissolve">
                                      <p:cBhvr>
                                        <p:cTn id="20" dur="1000"/>
                                        <p:tgtEl>
                                          <p:spTgt spid="11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1151"/>
                                        </p:tgtEl>
                                        <p:attrNameLst>
                                          <p:attrName>style.visibility</p:attrName>
                                        </p:attrNameLst>
                                      </p:cBhvr>
                                      <p:to>
                                        <p:strVal val="visible"/>
                                      </p:to>
                                    </p:set>
                                    <p:animEffect transition="in" filter="dissolve">
                                      <p:cBhvr>
                                        <p:cTn id="25" dur="1000"/>
                                        <p:tgtEl>
                                          <p:spTgt spid="1151"/>
                                        </p:tgtEl>
                                      </p:cBhvr>
                                    </p:animEffect>
                                  </p:childTnLst>
                                </p:cTn>
                              </p:par>
                            </p:childTnLst>
                          </p:cTn>
                        </p:par>
                        <p:par>
                          <p:cTn id="26" fill="hold">
                            <p:stCondLst>
                              <p:cond delay="1000"/>
                            </p:stCondLst>
                            <p:childTnLst>
                              <p:par>
                                <p:cTn id="27" presetID="9" presetClass="entr" fill="hold" grpId="0" nodeType="afterEffect">
                                  <p:stCondLst>
                                    <p:cond delay="0"/>
                                  </p:stCondLst>
                                  <p:iterate>
                                    <p:tmAbs val="0"/>
                                  </p:iterate>
                                  <p:childTnLst>
                                    <p:set>
                                      <p:cBhvr>
                                        <p:cTn id="28" fill="hold"/>
                                        <p:tgtEl>
                                          <p:spTgt spid="1152"/>
                                        </p:tgtEl>
                                        <p:attrNameLst>
                                          <p:attrName>style.visibility</p:attrName>
                                        </p:attrNameLst>
                                      </p:cBhvr>
                                      <p:to>
                                        <p:strVal val="visible"/>
                                      </p:to>
                                    </p:set>
                                    <p:animEffect transition="in" filter="dissolve">
                                      <p:cBhvr>
                                        <p:cTn id="29" dur="1000"/>
                                        <p:tgtEl>
                                          <p:spTgt spid="11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1153"/>
                                        </p:tgtEl>
                                        <p:attrNameLst>
                                          <p:attrName>style.visibility</p:attrName>
                                        </p:attrNameLst>
                                      </p:cBhvr>
                                      <p:to>
                                        <p:strVal val="visible"/>
                                      </p:to>
                                    </p:set>
                                    <p:animEffect transition="in" filter="dissolve">
                                      <p:cBhvr>
                                        <p:cTn id="34" dur="1000"/>
                                        <p:tgtEl>
                                          <p:spTgt spid="1153"/>
                                        </p:tgtEl>
                                      </p:cBhvr>
                                    </p:animEffect>
                                  </p:childTnLst>
                                </p:cTn>
                              </p:par>
                            </p:childTnLst>
                          </p:cTn>
                        </p:par>
                        <p:par>
                          <p:cTn id="35" fill="hold">
                            <p:stCondLst>
                              <p:cond delay="1000"/>
                            </p:stCondLst>
                            <p:childTnLst>
                              <p:par>
                                <p:cTn id="36" presetID="9" presetClass="entr" fill="hold" grpId="0" nodeType="afterEffect">
                                  <p:stCondLst>
                                    <p:cond delay="0"/>
                                  </p:stCondLst>
                                  <p:iterate>
                                    <p:tmAbs val="0"/>
                                  </p:iterate>
                                  <p:childTnLst>
                                    <p:set>
                                      <p:cBhvr>
                                        <p:cTn id="37" fill="hold"/>
                                        <p:tgtEl>
                                          <p:spTgt spid="1154"/>
                                        </p:tgtEl>
                                        <p:attrNameLst>
                                          <p:attrName>style.visibility</p:attrName>
                                        </p:attrNameLst>
                                      </p:cBhvr>
                                      <p:to>
                                        <p:strVal val="visible"/>
                                      </p:to>
                                    </p:set>
                                    <p:animEffect transition="in" filter="dissolve">
                                      <p:cBhvr>
                                        <p:cTn id="38" dur="1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 grpId="0" build="p" bldLvl="5" animBg="1" advAuto="0"/>
      <p:bldP spid="1151" grpId="0" animBg="1" advAuto="0"/>
      <p:bldP spid="1152" grpId="0" animBg="1" advAuto="0"/>
      <p:bldP spid="1153" grpId="0" animBg="1" advAuto="0"/>
      <p:bldP spid="1154" grpId="0" animBg="1" advAuto="0"/>
      <p:bldP spid="115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2" name="Group"/>
          <p:cNvGrpSpPr/>
          <p:nvPr/>
        </p:nvGrpSpPr>
        <p:grpSpPr>
          <a:xfrm>
            <a:off x="4726586" y="63846"/>
            <a:ext cx="3538927" cy="2717145"/>
            <a:chOff x="0" y="526999"/>
            <a:chExt cx="3538926" cy="2717143"/>
          </a:xfrm>
        </p:grpSpPr>
        <p:sp>
          <p:nvSpPr>
            <p:cNvPr id="1157" name="Rectangle"/>
            <p:cNvSpPr/>
            <p:nvPr/>
          </p:nvSpPr>
          <p:spPr>
            <a:xfrm>
              <a:off x="0" y="526999"/>
              <a:ext cx="3538926" cy="2717143"/>
            </a:xfrm>
            <a:prstGeom prst="rect">
              <a:avLst/>
            </a:prstGeom>
            <a:solidFill>
              <a:srgbClr val="CCC47C"/>
            </a:solidFill>
            <a:ln w="12700" cap="flat">
              <a:solidFill>
                <a:srgbClr val="695D4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sp>
          <p:nvSpPr>
            <p:cNvPr id="1158" name="Rectangle"/>
            <p:cNvSpPr/>
            <p:nvPr/>
          </p:nvSpPr>
          <p:spPr>
            <a:xfrm>
              <a:off x="205957" y="1587289"/>
              <a:ext cx="3077787" cy="1441344"/>
            </a:xfrm>
            <a:prstGeom prst="rect">
              <a:avLst/>
            </a:prstGeom>
            <a:solidFill>
              <a:srgbClr val="38761D"/>
            </a:solidFill>
            <a:ln w="12700" cap="flat">
              <a:solidFill>
                <a:srgbClr val="666666"/>
              </a:solidFill>
              <a:prstDash val="solid"/>
              <a:round/>
            </a:ln>
            <a:effectLst/>
          </p:spPr>
          <p:txBody>
            <a:bodyPr wrap="square" lIns="65023" tIns="65023" rIns="65023" bIns="65023" numCol="1" anchor="ctr">
              <a:noAutofit/>
            </a:bodyPr>
            <a:lstStyle/>
            <a:p>
              <a:pPr algn="l" defTabSz="1733973">
                <a:defRPr sz="2600">
                  <a:latin typeface="Arial"/>
                  <a:ea typeface="Arial"/>
                  <a:cs typeface="Arial"/>
                  <a:sym typeface="Arial"/>
                </a:defRPr>
              </a:pPr>
              <a:endParaRPr/>
            </a:p>
          </p:txBody>
        </p:sp>
        <p:pic>
          <p:nvPicPr>
            <p:cNvPr id="1159" name="image03.png" descr="image03.png"/>
            <p:cNvPicPr>
              <a:picLocks noChangeAspect="1"/>
            </p:cNvPicPr>
            <p:nvPr/>
          </p:nvPicPr>
          <p:blipFill>
            <a:blip r:embed="rId3">
              <a:extLst/>
            </a:blip>
            <a:stretch>
              <a:fillRect/>
            </a:stretch>
          </p:blipFill>
          <p:spPr>
            <a:xfrm>
              <a:off x="1911347" y="1940916"/>
              <a:ext cx="1183523" cy="1057511"/>
            </a:xfrm>
            <a:prstGeom prst="rect">
              <a:avLst/>
            </a:prstGeom>
            <a:ln w="12700" cap="flat">
              <a:noFill/>
              <a:miter lim="400000"/>
            </a:ln>
            <a:effectLst/>
          </p:spPr>
        </p:pic>
        <p:sp>
          <p:nvSpPr>
            <p:cNvPr id="1160" name="Steam Trader"/>
            <p:cNvSpPr/>
            <p:nvPr/>
          </p:nvSpPr>
          <p:spPr>
            <a:xfrm>
              <a:off x="191269" y="1749494"/>
              <a:ext cx="2200965" cy="1279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noAutofit/>
            </a:bodyPr>
            <a:lstStyle>
              <a:lvl1pPr algn="l" defTabSz="1733973">
                <a:defRPr sz="3200" b="1">
                  <a:latin typeface="Courier New"/>
                  <a:ea typeface="Courier New"/>
                  <a:cs typeface="Courier New"/>
                  <a:sym typeface="Courier New"/>
                </a:defRPr>
              </a:lvl1pPr>
            </a:lstStyle>
            <a:p>
              <a:r>
                <a:t>Steam Trader</a:t>
              </a:r>
            </a:p>
          </p:txBody>
        </p:sp>
        <p:sp>
          <p:nvSpPr>
            <p:cNvPr id="1161" name="Blockchain"/>
            <p:cNvSpPr/>
            <p:nvPr/>
          </p:nvSpPr>
          <p:spPr>
            <a:xfrm>
              <a:off x="38034" y="703425"/>
              <a:ext cx="2698138" cy="829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noAutofit/>
            </a:bodyPr>
            <a:lstStyle>
              <a:lvl1pPr algn="l" defTabSz="1733973">
                <a:defRPr>
                  <a:latin typeface="Arial"/>
                  <a:ea typeface="Arial"/>
                  <a:cs typeface="Arial"/>
                  <a:sym typeface="Arial"/>
                </a:defRPr>
              </a:lvl1pPr>
            </a:lstStyle>
            <a:p>
              <a:r>
                <a:rPr b="1" dirty="0">
                  <a:latin typeface="Palatino" charset="0"/>
                  <a:ea typeface="Palatino" charset="0"/>
                  <a:cs typeface="Palatino" charset="0"/>
                </a:rPr>
                <a:t>Blockchain</a:t>
              </a:r>
            </a:p>
          </p:txBody>
        </p:sp>
      </p:grpSp>
      <p:pic>
        <p:nvPicPr>
          <p:cNvPr id="1181" name="image29.png" descr="image2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724" y="4650732"/>
            <a:ext cx="1351219" cy="1520112"/>
          </a:xfrm>
          <a:prstGeom prst="rect">
            <a:avLst/>
          </a:prstGeom>
          <a:ln w="12700">
            <a:miter lim="400000"/>
          </a:ln>
        </p:spPr>
      </p:pic>
      <p:pic>
        <p:nvPicPr>
          <p:cNvPr id="1182" name="image23.png" descr="image2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43355" y="1240204"/>
            <a:ext cx="1281664" cy="128166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25</a:t>
            </a:fld>
            <a:endParaRPr lang="uk-UA"/>
          </a:p>
        </p:txBody>
      </p:sp>
      <p:grpSp>
        <p:nvGrpSpPr>
          <p:cNvPr id="44" name="Group"/>
          <p:cNvGrpSpPr/>
          <p:nvPr/>
        </p:nvGrpSpPr>
        <p:grpSpPr>
          <a:xfrm>
            <a:off x="4832981" y="3378274"/>
            <a:ext cx="3516072" cy="3605505"/>
            <a:chOff x="12929" y="-833218"/>
            <a:chExt cx="2768128" cy="2926556"/>
          </a:xfrm>
        </p:grpSpPr>
        <p:sp>
          <p:nvSpPr>
            <p:cNvPr id="45" name="Rectangle"/>
            <p:cNvSpPr/>
            <p:nvPr/>
          </p:nvSpPr>
          <p:spPr>
            <a:xfrm>
              <a:off x="12929" y="-418843"/>
              <a:ext cx="2768128" cy="2341873"/>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46" name="Town…"/>
            <p:cNvSpPr/>
            <p:nvPr/>
          </p:nvSpPr>
          <p:spPr>
            <a:xfrm>
              <a:off x="236472" y="1330592"/>
              <a:ext cx="2411375" cy="7627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rPr lang="en-US" sz="4400" dirty="0" smtClean="0">
                  <a:latin typeface="+mn-ea"/>
                </a:rPr>
                <a:t>Town Crier</a:t>
              </a:r>
              <a:endParaRPr sz="4400" dirty="0">
                <a:latin typeface="+mn-ea"/>
              </a:endParaRPr>
            </a:p>
          </p:txBody>
        </p:sp>
        <p:pic>
          <p:nvPicPr>
            <p:cNvPr id="47" name="image30.png" descr="image3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77" y="-833218"/>
              <a:ext cx="1505574" cy="2002102"/>
            </a:xfrm>
            <a:prstGeom prst="rect">
              <a:avLst/>
            </a:prstGeom>
            <a:ln w="12700" cap="flat">
              <a:noFill/>
              <a:miter lim="400000"/>
            </a:ln>
            <a:effectLst/>
          </p:spPr>
        </p:pic>
      </p:grpSp>
      <p:sp>
        <p:nvSpPr>
          <p:cNvPr id="51" name="Right Arrow 50"/>
          <p:cNvSpPr/>
          <p:nvPr/>
        </p:nvSpPr>
        <p:spPr>
          <a:xfrm rot="16200000">
            <a:off x="5665716" y="2923407"/>
            <a:ext cx="2028248" cy="822960"/>
          </a:xfrm>
          <a:prstGeom prst="rightArrow">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2" name="Group 21"/>
          <p:cNvGrpSpPr/>
          <p:nvPr/>
        </p:nvGrpSpPr>
        <p:grpSpPr>
          <a:xfrm>
            <a:off x="1703943" y="3928089"/>
            <a:ext cx="3676131" cy="1545603"/>
            <a:chOff x="1703943" y="3928089"/>
            <a:chExt cx="3676131" cy="1545603"/>
          </a:xfrm>
        </p:grpSpPr>
        <p:sp>
          <p:nvSpPr>
            <p:cNvPr id="6" name="Right Arrow 5"/>
            <p:cNvSpPr/>
            <p:nvPr/>
          </p:nvSpPr>
          <p:spPr>
            <a:xfrm>
              <a:off x="1703943" y="4650732"/>
              <a:ext cx="3676131" cy="822960"/>
            </a:xfrm>
            <a:prstGeom prst="rightArrow">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TextBox 6"/>
            <p:cNvSpPr txBox="1"/>
            <p:nvPr/>
          </p:nvSpPr>
          <p:spPr>
            <a:xfrm>
              <a:off x="1910884" y="3928089"/>
              <a:ext cx="274915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1) E</a:t>
              </a:r>
              <a:r>
                <a:rPr lang="en-US" sz="4800" baseline="-25000" dirty="0" smtClean="0"/>
                <a:t>PK</a:t>
              </a:r>
              <a:r>
                <a:rPr lang="en-US" sz="4800" dirty="0"/>
                <a:t>[</a:t>
              </a:r>
              <a:r>
                <a:rPr kumimoji="0" lang="en-US" sz="4800" b="0" i="0" u="none" strike="noStrike" cap="none" spc="0" normalizeH="0" baseline="0" dirty="0" smtClean="0">
                  <a:ln>
                    <a:noFill/>
                  </a:ln>
                  <a:solidFill>
                    <a:srgbClr val="000000"/>
                  </a:solidFill>
                  <a:effectLst/>
                  <a:uFillTx/>
                  <a:latin typeface="+mn-lt"/>
                  <a:ea typeface="+mn-ea"/>
                  <a:cs typeface="+mn-cs"/>
                  <a:sym typeface="Helvetica Light"/>
                </a:rPr>
                <a:t>🔑]</a:t>
              </a:r>
              <a:endParaRPr kumimoji="0" lang="en-US" sz="4800" b="0" i="0" u="none" strike="noStrike" cap="none" spc="0" normalizeH="0" baseline="0" dirty="0">
                <a:ln>
                  <a:noFill/>
                </a:ln>
                <a:solidFill>
                  <a:srgbClr val="000000"/>
                </a:solidFill>
                <a:effectLst/>
                <a:uFillTx/>
                <a:latin typeface="+mn-lt"/>
                <a:ea typeface="+mn-ea"/>
                <a:cs typeface="+mn-cs"/>
                <a:sym typeface="Helvetica Light"/>
              </a:endParaRPr>
            </a:p>
          </p:txBody>
        </p:sp>
      </p:grpSp>
      <p:sp>
        <p:nvSpPr>
          <p:cNvPr id="10" name="Rectangle 9"/>
          <p:cNvSpPr/>
          <p:nvPr/>
        </p:nvSpPr>
        <p:spPr>
          <a:xfrm>
            <a:off x="7091320" y="9191796"/>
            <a:ext cx="7272670" cy="461665"/>
          </a:xfrm>
          <a:prstGeom prst="rect">
            <a:avLst/>
          </a:prstGeom>
        </p:spPr>
        <p:txBody>
          <a:bodyPr wrap="square">
            <a:spAutoFit/>
          </a:bodyPr>
          <a:lstStyle/>
          <a:p>
            <a:r>
              <a:rPr lang="en-US" sz="2400" dirty="0"/>
              <a:t>http://</a:t>
            </a:r>
            <a:r>
              <a:rPr lang="en-US" sz="2400" dirty="0" err="1"/>
              <a:t>store.steampowered.com</a:t>
            </a:r>
            <a:r>
              <a:rPr lang="en-US" sz="2400" dirty="0"/>
              <a:t>/</a:t>
            </a:r>
          </a:p>
        </p:txBody>
      </p:sp>
      <p:sp>
        <p:nvSpPr>
          <p:cNvPr id="59" name="TextBox 58"/>
          <p:cNvSpPr txBox="1"/>
          <p:nvPr/>
        </p:nvSpPr>
        <p:spPr>
          <a:xfrm>
            <a:off x="7957167" y="4264547"/>
            <a:ext cx="224260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mn-lt"/>
                <a:ea typeface="+mn-ea"/>
                <a:cs typeface="+mn-cs"/>
                <a:sym typeface="Helvetica Light"/>
              </a:rPr>
              <a:t>3) Delivered?</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3" name="TextBox 12"/>
          <p:cNvSpPr txBox="1"/>
          <p:nvPr/>
        </p:nvSpPr>
        <p:spPr>
          <a:xfrm>
            <a:off x="6903718" y="3057173"/>
            <a:ext cx="224260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mn-lt"/>
                <a:ea typeface="+mn-ea"/>
                <a:cs typeface="+mn-cs"/>
                <a:sym typeface="Helvetica Light"/>
              </a:rPr>
              <a:t>4) Delivered?</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1" name="TextBox 60"/>
          <p:cNvSpPr txBox="1"/>
          <p:nvPr/>
        </p:nvSpPr>
        <p:spPr>
          <a:xfrm>
            <a:off x="6203831" y="4775917"/>
            <a:ext cx="71814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4800" dirty="0" smtClean="0"/>
              <a:t>🔑</a:t>
            </a:r>
            <a:endParaRPr kumimoji="0" lang="en-US" sz="4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7" name="Line Callout 2 16"/>
          <p:cNvSpPr/>
          <p:nvPr/>
        </p:nvSpPr>
        <p:spPr>
          <a:xfrm flipH="1">
            <a:off x="840815" y="7712286"/>
            <a:ext cx="3992166" cy="1210588"/>
          </a:xfrm>
          <a:prstGeom prst="borderCallout2">
            <a:avLst>
              <a:gd name="adj1" fmla="val 18750"/>
              <a:gd name="adj2" fmla="val -8333"/>
              <a:gd name="adj3" fmla="val 18750"/>
              <a:gd name="adj4" fmla="val -16667"/>
              <a:gd name="adj5" fmla="val -184116"/>
              <a:gd name="adj6" fmla="val -41944"/>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smtClean="0">
                <a:solidFill>
                  <a:sysClr val="windowText" lastClr="000000"/>
                </a:solidFill>
              </a:rPr>
              <a:t>secret</a:t>
            </a:r>
            <a:endParaRPr lang="en-US" dirty="0">
              <a:solidFill>
                <a:sysClr val="windowText" lastClr="000000"/>
              </a:solidFill>
            </a:endParaRPr>
          </a:p>
          <a:p>
            <a:r>
              <a:rPr lang="en-US" dirty="0">
                <a:solidFill>
                  <a:sysClr val="windowText" lastClr="000000"/>
                </a:solidFill>
              </a:rPr>
              <a:t>guarded by </a:t>
            </a:r>
            <a:r>
              <a:rPr lang="en-US" dirty="0" smtClean="0">
                <a:solidFill>
                  <a:sysClr val="windowText" lastClr="000000"/>
                </a:solidFill>
              </a:rPr>
              <a:t>SGX</a:t>
            </a:r>
            <a:endParaRPr lang="en-US" dirty="0">
              <a:solidFill>
                <a:sysClr val="windowText" lastClr="000000"/>
              </a:solidFill>
            </a:endParaRPr>
          </a:p>
        </p:txBody>
      </p:sp>
      <p:pic>
        <p:nvPicPr>
          <p:cNvPr id="21" name="Picture 20"/>
          <p:cNvPicPr>
            <a:picLocks noChangeAspect="1"/>
          </p:cNvPicPr>
          <p:nvPr/>
        </p:nvPicPr>
        <p:blipFill>
          <a:blip r:embed="rId7"/>
          <a:stretch>
            <a:fillRect/>
          </a:stretch>
        </p:blipFill>
        <p:spPr>
          <a:xfrm>
            <a:off x="9684870" y="3501528"/>
            <a:ext cx="3994080" cy="2995560"/>
          </a:xfrm>
          <a:prstGeom prst="rect">
            <a:avLst/>
          </a:prstGeom>
        </p:spPr>
      </p:pic>
      <p:grpSp>
        <p:nvGrpSpPr>
          <p:cNvPr id="23" name="Group 22"/>
          <p:cNvGrpSpPr/>
          <p:nvPr/>
        </p:nvGrpSpPr>
        <p:grpSpPr>
          <a:xfrm>
            <a:off x="7190702" y="4587828"/>
            <a:ext cx="3930954" cy="1546320"/>
            <a:chOff x="7190702" y="4587828"/>
            <a:chExt cx="3930954" cy="1546320"/>
          </a:xfrm>
        </p:grpSpPr>
        <p:sp>
          <p:nvSpPr>
            <p:cNvPr id="12" name="TextBox 11"/>
            <p:cNvSpPr txBox="1"/>
            <p:nvPr/>
          </p:nvSpPr>
          <p:spPr>
            <a:xfrm>
              <a:off x="7957167" y="5169781"/>
              <a:ext cx="260327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mn-lt"/>
                  <a:ea typeface="+mn-ea"/>
                  <a:cs typeface="+mn-cs"/>
                  <a:sym typeface="Helvetica Light"/>
                </a:rPr>
                <a:t>2) secure</a:t>
              </a:r>
              <a:r>
                <a:rPr kumimoji="0" lang="en-US" sz="2800" b="0" i="0" u="none" strike="noStrike" cap="none" spc="0" normalizeH="0" dirty="0" smtClean="0">
                  <a:ln>
                    <a:noFill/>
                  </a:ln>
                  <a:solidFill>
                    <a:srgbClr val="000000"/>
                  </a:solidFill>
                  <a:effectLst/>
                  <a:uFillTx/>
                  <a:latin typeface="+mn-lt"/>
                  <a:ea typeface="+mn-ea"/>
                  <a:cs typeface="+mn-cs"/>
                  <a:sym typeface="Helvetica Light"/>
                </a:rPr>
                <a:t> </a:t>
              </a:r>
              <a:r>
                <a:rPr kumimoji="0" lang="en-US" sz="2800" b="0" i="0" u="none" strike="noStrike" cap="none" spc="0" normalizeH="0" smtClean="0">
                  <a:ln>
                    <a:noFill/>
                  </a:ln>
                  <a:solidFill>
                    <a:srgbClr val="000000"/>
                  </a:solidFill>
                  <a:effectLst/>
                  <a:uFillTx/>
                  <a:latin typeface="+mn-lt"/>
                  <a:ea typeface="+mn-ea"/>
                  <a:cs typeface="+mn-cs"/>
                  <a:sym typeface="Helvetica Light"/>
                </a:rPr>
                <a:t>login </a:t>
              </a:r>
            </a:p>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dirty="0" smtClean="0">
                  <a:ln>
                    <a:noFill/>
                  </a:ln>
                  <a:solidFill>
                    <a:srgbClr val="000000"/>
                  </a:solidFill>
                  <a:effectLst/>
                  <a:uFillTx/>
                  <a:latin typeface="+mn-lt"/>
                  <a:ea typeface="+mn-ea"/>
                  <a:cs typeface="+mn-cs"/>
                  <a:sym typeface="Helvetica Light"/>
                </a:rPr>
                <a:t>using 🔑</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 name="Left-Right Arrow 7"/>
            <p:cNvSpPr/>
            <p:nvPr/>
          </p:nvSpPr>
          <p:spPr>
            <a:xfrm>
              <a:off x="7190702" y="4587828"/>
              <a:ext cx="3930954" cy="822960"/>
            </a:xfrm>
            <a:prstGeom prst="leftRightArrow">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8" name="Group 17"/>
          <p:cNvGrpSpPr/>
          <p:nvPr/>
        </p:nvGrpSpPr>
        <p:grpSpPr>
          <a:xfrm>
            <a:off x="4382" y="7398"/>
            <a:ext cx="12996036" cy="9738804"/>
            <a:chOff x="4382" y="7398"/>
            <a:chExt cx="12996036" cy="9738804"/>
          </a:xfrm>
        </p:grpSpPr>
        <p:sp>
          <p:nvSpPr>
            <p:cNvPr id="66" name="Rectangle"/>
            <p:cNvSpPr/>
            <p:nvPr/>
          </p:nvSpPr>
          <p:spPr>
            <a:xfrm>
              <a:off x="4382" y="7398"/>
              <a:ext cx="12996036" cy="9738804"/>
            </a:xfrm>
            <a:prstGeom prst="rect">
              <a:avLst/>
            </a:prstGeom>
            <a:gradFill>
              <a:gsLst>
                <a:gs pos="0">
                  <a:srgbClr val="FBFBFB">
                    <a:alpha val="73620"/>
                  </a:srgbClr>
                </a:gs>
                <a:gs pos="100000">
                  <a:srgbClr val="BEBEBE">
                    <a:alpha val="73620"/>
                  </a:srgbClr>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dirty="0"/>
            </a:p>
          </p:txBody>
        </p:sp>
        <p:sp>
          <p:nvSpPr>
            <p:cNvPr id="67" name="TextBox 66"/>
            <p:cNvSpPr txBox="1"/>
            <p:nvPr/>
          </p:nvSpPr>
          <p:spPr>
            <a:xfrm>
              <a:off x="1984481" y="2748014"/>
              <a:ext cx="9035838" cy="425757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r>
                <a:rPr lang="en-US" sz="5400" dirty="0">
                  <a:solidFill>
                    <a:schemeClr val="tx1"/>
                  </a:solidFill>
                </a:rPr>
                <a:t>TC enables general smart contracts for digitally represented goods </a:t>
              </a:r>
            </a:p>
            <a:p>
              <a:r>
                <a:rPr lang="en-US" sz="5400" dirty="0">
                  <a:solidFill>
                    <a:schemeClr val="tx1"/>
                  </a:solidFill>
                </a:rPr>
                <a:t>($, cryptocurrency, online accounts, etc</a:t>
              </a:r>
              <a:r>
                <a:rPr lang="en-US" sz="5400" dirty="0" smtClean="0">
                  <a:solidFill>
                    <a:schemeClr val="tx1"/>
                  </a:solidFill>
                </a:rPr>
                <a:t>.)</a:t>
              </a:r>
              <a:endParaRPr lang="en-US" sz="5400" dirty="0">
                <a:solidFill>
                  <a:schemeClr val="tx1"/>
                </a:solidFill>
              </a:endParaRPr>
            </a:p>
          </p:txBody>
        </p:sp>
      </p:grpSp>
    </p:spTree>
    <p:custDataLst>
      <p:tags r:id="rId1"/>
    </p:custDataLst>
    <p:extLst>
      <p:ext uri="{BB962C8B-B14F-4D97-AF65-F5344CB8AC3E}">
        <p14:creationId xmlns:p14="http://schemas.microsoft.com/office/powerpoint/2010/main" val="894887667"/>
      </p:ext>
    </p:extLst>
  </p:cSld>
  <p:clrMapOvr>
    <a:masterClrMapping/>
  </p:clrMapOvr>
  <p:transition spd="med" advTm="169188"/>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down)">
                                      <p:cBhvr>
                                        <p:cTn id="26" dur="500"/>
                                        <p:tgtEl>
                                          <p:spTgt spid="5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9" grpId="0"/>
      <p:bldP spid="13" grpId="0"/>
      <p:bldP spid="61"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1" name="Group 1371"/>
          <p:cNvGrpSpPr/>
          <p:nvPr/>
        </p:nvGrpSpPr>
        <p:grpSpPr>
          <a:xfrm>
            <a:off x="7870401" y="5595481"/>
            <a:ext cx="1978619" cy="2734819"/>
            <a:chOff x="0" y="0"/>
            <a:chExt cx="1978617" cy="2734817"/>
          </a:xfrm>
        </p:grpSpPr>
        <p:pic>
          <p:nvPicPr>
            <p:cNvPr id="1368" name="image14.png"/>
            <p:cNvPicPr>
              <a:picLocks noChangeAspect="1"/>
            </p:cNvPicPr>
            <p:nvPr/>
          </p:nvPicPr>
          <p:blipFill>
            <a:blip r:embed="rId2">
              <a:extLst/>
            </a:blip>
            <a:stretch>
              <a:fillRect/>
            </a:stretch>
          </p:blipFill>
          <p:spPr>
            <a:xfrm>
              <a:off x="0" y="756200"/>
              <a:ext cx="1978618" cy="1978618"/>
            </a:xfrm>
            <a:prstGeom prst="rect">
              <a:avLst/>
            </a:prstGeom>
            <a:ln w="12700" cap="flat">
              <a:noFill/>
              <a:miter lim="400000"/>
            </a:ln>
            <a:effectLst/>
          </p:spPr>
        </p:pic>
        <p:pic>
          <p:nvPicPr>
            <p:cNvPr id="1369" name="image15.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47008" y="80077"/>
              <a:ext cx="385939" cy="1600235"/>
            </a:xfrm>
            <a:prstGeom prst="rect">
              <a:avLst/>
            </a:prstGeom>
            <a:ln w="12700" cap="flat">
              <a:noFill/>
              <a:miter lim="400000"/>
            </a:ln>
            <a:effectLst/>
          </p:spPr>
        </p:pic>
        <p:pic>
          <p:nvPicPr>
            <p:cNvPr id="1370" name="image15.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731750" y="-1"/>
              <a:ext cx="385939" cy="1600236"/>
            </a:xfrm>
            <a:prstGeom prst="rect">
              <a:avLst/>
            </a:prstGeom>
            <a:ln w="12700" cap="flat">
              <a:noFill/>
              <a:miter lim="400000"/>
            </a:ln>
            <a:effectLst/>
          </p:spPr>
        </p:pic>
      </p:grpSp>
      <p:grpSp>
        <p:nvGrpSpPr>
          <p:cNvPr id="1375" name="Group 1375"/>
          <p:cNvGrpSpPr/>
          <p:nvPr/>
        </p:nvGrpSpPr>
        <p:grpSpPr>
          <a:xfrm>
            <a:off x="3715985" y="5595481"/>
            <a:ext cx="1978619" cy="2734819"/>
            <a:chOff x="0" y="0"/>
            <a:chExt cx="1978617" cy="2734817"/>
          </a:xfrm>
        </p:grpSpPr>
        <p:pic>
          <p:nvPicPr>
            <p:cNvPr id="1372" name="image14.png"/>
            <p:cNvPicPr>
              <a:picLocks noChangeAspect="1"/>
            </p:cNvPicPr>
            <p:nvPr/>
          </p:nvPicPr>
          <p:blipFill>
            <a:blip r:embed="rId2">
              <a:extLst/>
            </a:blip>
            <a:stretch>
              <a:fillRect/>
            </a:stretch>
          </p:blipFill>
          <p:spPr>
            <a:xfrm>
              <a:off x="0" y="756200"/>
              <a:ext cx="1978618" cy="1978618"/>
            </a:xfrm>
            <a:prstGeom prst="rect">
              <a:avLst/>
            </a:prstGeom>
            <a:ln w="12700" cap="flat">
              <a:noFill/>
              <a:miter lim="400000"/>
            </a:ln>
            <a:effectLst/>
          </p:spPr>
        </p:pic>
        <p:pic>
          <p:nvPicPr>
            <p:cNvPr id="1373" name="image15.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47008" y="80077"/>
              <a:ext cx="385939" cy="1600235"/>
            </a:xfrm>
            <a:prstGeom prst="rect">
              <a:avLst/>
            </a:prstGeom>
            <a:ln w="12700" cap="flat">
              <a:noFill/>
              <a:miter lim="400000"/>
            </a:ln>
            <a:effectLst/>
          </p:spPr>
        </p:pic>
        <p:pic>
          <p:nvPicPr>
            <p:cNvPr id="1374" name="image15.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731750" y="-1"/>
              <a:ext cx="385939" cy="1600236"/>
            </a:xfrm>
            <a:prstGeom prst="rect">
              <a:avLst/>
            </a:prstGeom>
            <a:ln w="12700" cap="flat">
              <a:noFill/>
              <a:miter lim="400000"/>
            </a:ln>
            <a:effectLst/>
          </p:spPr>
        </p:pic>
      </p:grpSp>
      <p:sp>
        <p:nvSpPr>
          <p:cNvPr id="1376" name="Shape 1376"/>
          <p:cNvSpPr>
            <a:spLocks noGrp="1"/>
          </p:cNvSpPr>
          <p:nvPr>
            <p:ph type="title"/>
          </p:nvPr>
        </p:nvSpPr>
        <p:spPr>
          <a:prstGeom prst="rect">
            <a:avLst/>
          </a:prstGeom>
        </p:spPr>
        <p:txBody>
          <a:bodyPr>
            <a:normAutofit fontScale="90000"/>
          </a:bodyPr>
          <a:lstStyle>
            <a:lvl1pPr defTabSz="490727">
              <a:defRPr sz="6719"/>
            </a:lvl1pPr>
          </a:lstStyle>
          <a:p>
            <a:r>
              <a:rPr lang="en-US" dirty="0" smtClean="0"/>
              <a:t>Yet another problem:</a:t>
            </a:r>
            <a:br>
              <a:rPr lang="en-US" dirty="0" smtClean="0"/>
            </a:br>
            <a:r>
              <a:rPr dirty="0" smtClean="0"/>
              <a:t>What </a:t>
            </a:r>
            <a:r>
              <a:rPr dirty="0"/>
              <a:t>if node or source is compromised?</a:t>
            </a:r>
          </a:p>
        </p:txBody>
      </p:sp>
      <p:pic>
        <p:nvPicPr>
          <p:cNvPr id="1377" name="pasted-imag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1991" y="3922248"/>
            <a:ext cx="2514401" cy="2024093"/>
          </a:xfrm>
          <a:prstGeom prst="rect">
            <a:avLst/>
          </a:prstGeom>
          <a:ln w="3175">
            <a:solidFill>
              <a:schemeClr val="accent1"/>
            </a:solidFill>
            <a:miter lim="400000"/>
          </a:ln>
        </p:spPr>
      </p:pic>
      <p:grpSp>
        <p:nvGrpSpPr>
          <p:cNvPr id="1388" name="Group 1388"/>
          <p:cNvGrpSpPr/>
          <p:nvPr/>
        </p:nvGrpSpPr>
        <p:grpSpPr>
          <a:xfrm>
            <a:off x="3114694" y="3175900"/>
            <a:ext cx="2687007" cy="2782413"/>
            <a:chOff x="0" y="0"/>
            <a:chExt cx="2687005" cy="2782411"/>
          </a:xfrm>
        </p:grpSpPr>
        <p:grpSp>
          <p:nvGrpSpPr>
            <p:cNvPr id="1383" name="Group 1383"/>
            <p:cNvGrpSpPr/>
            <p:nvPr/>
          </p:nvGrpSpPr>
          <p:grpSpPr>
            <a:xfrm>
              <a:off x="0" y="712307"/>
              <a:ext cx="2687006" cy="2054296"/>
              <a:chOff x="0" y="-1"/>
              <a:chExt cx="2687005" cy="2054294"/>
            </a:xfrm>
          </p:grpSpPr>
          <p:pic>
            <p:nvPicPr>
              <p:cNvPr id="1378"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1379"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1380" name="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1381" name="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sp>
            <p:nvSpPr>
              <p:cNvPr id="1382" name="Shape 1382"/>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grpSp>
          <p:nvGrpSpPr>
            <p:cNvPr id="1387" name="Group 1387"/>
            <p:cNvGrpSpPr/>
            <p:nvPr/>
          </p:nvGrpSpPr>
          <p:grpSpPr>
            <a:xfrm>
              <a:off x="284665" y="0"/>
              <a:ext cx="2038615" cy="2782412"/>
              <a:chOff x="0" y="0"/>
              <a:chExt cx="2038613" cy="2782411"/>
            </a:xfrm>
          </p:grpSpPr>
          <p:sp>
            <p:nvSpPr>
              <p:cNvPr id="1384" name="Shape 1384"/>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385" name="Shape 1385"/>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1386" name="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grpSp>
      <p:sp>
        <p:nvSpPr>
          <p:cNvPr id="1389" name="Shape 1389"/>
          <p:cNvSpPr/>
          <p:nvPr/>
        </p:nvSpPr>
        <p:spPr>
          <a:xfrm flipH="1">
            <a:off x="9820069" y="4934294"/>
            <a:ext cx="1268433" cy="1"/>
          </a:xfrm>
          <a:prstGeom prst="line">
            <a:avLst/>
          </a:prstGeom>
          <a:ln w="101600">
            <a:solidFill>
              <a:srgbClr val="000000"/>
            </a:solidFill>
            <a:miter lim="400000"/>
            <a:tailEnd type="triangle"/>
          </a:ln>
        </p:spPr>
        <p:txBody>
          <a:bodyPr lIns="50800" tIns="50800" rIns="50800" bIns="50800" anchor="ctr"/>
          <a:lstStyle/>
          <a:p>
            <a:pPr>
              <a:defRPr sz="2400"/>
            </a:pPr>
            <a:endParaRPr/>
          </a:p>
        </p:txBody>
      </p:sp>
      <p:sp>
        <p:nvSpPr>
          <p:cNvPr id="1390" name="Shape 1390"/>
          <p:cNvSpPr/>
          <p:nvPr/>
        </p:nvSpPr>
        <p:spPr>
          <a:xfrm flipH="1">
            <a:off x="5760177" y="4934294"/>
            <a:ext cx="1498136" cy="1"/>
          </a:xfrm>
          <a:prstGeom prst="line">
            <a:avLst/>
          </a:prstGeom>
          <a:ln w="101600">
            <a:solidFill>
              <a:srgbClr val="000000"/>
            </a:solidFill>
            <a:miter lim="400000"/>
            <a:tailEnd type="triangle"/>
          </a:ln>
        </p:spPr>
        <p:txBody>
          <a:bodyPr lIns="50800" tIns="50800" rIns="50800" bIns="50800" anchor="ctr"/>
          <a:lstStyle/>
          <a:p>
            <a:pPr>
              <a:defRPr sz="2400"/>
            </a:pPr>
            <a:endParaRPr/>
          </a:p>
        </p:txBody>
      </p:sp>
      <p:sp>
        <p:nvSpPr>
          <p:cNvPr id="1391" name="Shape 1391"/>
          <p:cNvSpPr/>
          <p:nvPr/>
        </p:nvSpPr>
        <p:spPr>
          <a:xfrm flipH="1">
            <a:off x="1597999" y="4934294"/>
            <a:ext cx="1498136" cy="1"/>
          </a:xfrm>
          <a:prstGeom prst="line">
            <a:avLst/>
          </a:prstGeom>
          <a:ln w="101600">
            <a:solidFill>
              <a:srgbClr val="000000"/>
            </a:solidFill>
            <a:miter lim="400000"/>
            <a:tailEnd type="triangle"/>
          </a:ln>
        </p:spPr>
        <p:txBody>
          <a:bodyPr lIns="50800" tIns="50800" rIns="50800" bIns="50800" anchor="ctr"/>
          <a:lstStyle/>
          <a:p>
            <a:pPr>
              <a:defRPr sz="2400"/>
            </a:pPr>
            <a:endParaRPr/>
          </a:p>
        </p:txBody>
      </p:sp>
      <p:sp>
        <p:nvSpPr>
          <p:cNvPr id="1392" name="Shape 1392"/>
          <p:cNvSpPr/>
          <p:nvPr/>
        </p:nvSpPr>
        <p:spPr>
          <a:xfrm>
            <a:off x="490312" y="4127844"/>
            <a:ext cx="1145679"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5"/>
                </a:solidFill>
              </a:defRPr>
            </a:lvl1pPr>
          </a:lstStyle>
          <a:p>
            <a:r>
              <a:t>✘</a:t>
            </a:r>
          </a:p>
        </p:txBody>
      </p:sp>
      <p:sp>
        <p:nvSpPr>
          <p:cNvPr id="1393" name="Shape 1393"/>
          <p:cNvSpPr/>
          <p:nvPr/>
        </p:nvSpPr>
        <p:spPr>
          <a:xfrm>
            <a:off x="11110592" y="3951529"/>
            <a:ext cx="1403897"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2"/>
                </a:solidFill>
              </a:defRPr>
            </a:lvl1pPr>
          </a:lstStyle>
          <a:p>
            <a:r>
              <a:t>✔︎</a:t>
            </a:r>
          </a:p>
        </p:txBody>
      </p:sp>
      <p:sp>
        <p:nvSpPr>
          <p:cNvPr id="2" name="Slide Number Placeholder 1"/>
          <p:cNvSpPr>
            <a:spLocks noGrp="1"/>
          </p:cNvSpPr>
          <p:nvPr>
            <p:ph type="sldNum" sz="quarter" idx="2"/>
          </p:nvPr>
        </p:nvSpPr>
        <p:spPr/>
        <p:txBody>
          <a:bodyPr/>
          <a:lstStyle/>
          <a:p>
            <a:fld id="{86CB4B4D-7CA3-9044-876B-883B54F8677D}" type="slidenum">
              <a:rPr lang="uk-UA" smtClean="0"/>
              <a:t>26</a:t>
            </a:fld>
            <a:endParaRPr lang="uk-UA"/>
          </a:p>
        </p:txBody>
      </p:sp>
    </p:spTree>
    <p:extLst>
      <p:ext uri="{BB962C8B-B14F-4D97-AF65-F5344CB8AC3E}">
        <p14:creationId xmlns:p14="http://schemas.microsoft.com/office/powerpoint/2010/main" val="2011778619"/>
      </p:ext>
    </p:extLst>
  </p:cSld>
  <p:clrMapOvr>
    <a:masterClrMapping/>
  </p:clrMapOvr>
  <p:transition spd="slow" advTm="34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8" name="Group 1398"/>
          <p:cNvGrpSpPr/>
          <p:nvPr/>
        </p:nvGrpSpPr>
        <p:grpSpPr>
          <a:xfrm flipH="1">
            <a:off x="10493346" y="6514838"/>
            <a:ext cx="2307754" cy="3189746"/>
            <a:chOff x="0" y="0"/>
            <a:chExt cx="2307753" cy="3189744"/>
          </a:xfrm>
        </p:grpSpPr>
        <p:pic>
          <p:nvPicPr>
            <p:cNvPr id="1395" name="image14.png"/>
            <p:cNvPicPr>
              <a:picLocks noChangeAspect="1"/>
            </p:cNvPicPr>
            <p:nvPr/>
          </p:nvPicPr>
          <p:blipFill>
            <a:blip r:embed="rId3">
              <a:extLst/>
            </a:blip>
            <a:stretch>
              <a:fillRect/>
            </a:stretch>
          </p:blipFill>
          <p:spPr>
            <a:xfrm>
              <a:off x="0" y="881991"/>
              <a:ext cx="2307754" cy="2307754"/>
            </a:xfrm>
            <a:prstGeom prst="rect">
              <a:avLst/>
            </a:prstGeom>
            <a:ln w="12700" cap="flat">
              <a:noFill/>
              <a:miter lim="400000"/>
            </a:ln>
            <a:effectLst/>
          </p:spPr>
        </p:pic>
        <p:pic>
          <p:nvPicPr>
            <p:cNvPr id="1396" name="image15.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88097" y="93398"/>
              <a:ext cx="450139" cy="1866428"/>
            </a:xfrm>
            <a:prstGeom prst="rect">
              <a:avLst/>
            </a:prstGeom>
            <a:ln w="12700" cap="flat">
              <a:noFill/>
              <a:miter lim="400000"/>
            </a:ln>
            <a:effectLst/>
          </p:spPr>
        </p:pic>
        <p:pic>
          <p:nvPicPr>
            <p:cNvPr id="1397" name="image15.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flipH="1">
              <a:off x="853474" y="-1"/>
              <a:ext cx="450138" cy="1866429"/>
            </a:xfrm>
            <a:prstGeom prst="rect">
              <a:avLst/>
            </a:prstGeom>
            <a:ln w="12700" cap="flat">
              <a:noFill/>
              <a:miter lim="400000"/>
            </a:ln>
            <a:effectLst/>
          </p:spPr>
        </p:pic>
      </p:grpSp>
      <p:sp>
        <p:nvSpPr>
          <p:cNvPr id="1399" name="Shape 1399"/>
          <p:cNvSpPr>
            <a:spLocks noGrp="1"/>
          </p:cNvSpPr>
          <p:nvPr>
            <p:ph type="title"/>
          </p:nvPr>
        </p:nvSpPr>
        <p:spPr>
          <a:xfrm>
            <a:off x="952500" y="215452"/>
            <a:ext cx="11099800" cy="2159001"/>
          </a:xfrm>
          <a:prstGeom prst="rect">
            <a:avLst/>
          </a:prstGeom>
        </p:spPr>
        <p:txBody>
          <a:bodyPr/>
          <a:lstStyle/>
          <a:p>
            <a:pPr defTabSz="490727">
              <a:defRPr sz="6719"/>
            </a:pPr>
            <a:r>
              <a:t>We can have </a:t>
            </a:r>
          </a:p>
          <a:p>
            <a:pPr defTabSz="490727">
              <a:defRPr sz="6719"/>
            </a:pPr>
            <a:r>
              <a:t>redundant sources</a:t>
            </a:r>
          </a:p>
        </p:txBody>
      </p:sp>
      <p:grpSp>
        <p:nvGrpSpPr>
          <p:cNvPr id="1410" name="Group 1410"/>
          <p:cNvGrpSpPr/>
          <p:nvPr/>
        </p:nvGrpSpPr>
        <p:grpSpPr>
          <a:xfrm>
            <a:off x="3623876" y="3854131"/>
            <a:ext cx="2687007" cy="2782413"/>
            <a:chOff x="0" y="0"/>
            <a:chExt cx="2687005" cy="2782411"/>
          </a:xfrm>
        </p:grpSpPr>
        <p:grpSp>
          <p:nvGrpSpPr>
            <p:cNvPr id="1405" name="Group 1405"/>
            <p:cNvGrpSpPr/>
            <p:nvPr/>
          </p:nvGrpSpPr>
          <p:grpSpPr>
            <a:xfrm>
              <a:off x="0" y="712307"/>
              <a:ext cx="2687006" cy="2054296"/>
              <a:chOff x="0" y="-1"/>
              <a:chExt cx="2687005" cy="2054294"/>
            </a:xfrm>
          </p:grpSpPr>
          <p:pic>
            <p:nvPicPr>
              <p:cNvPr id="1400"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1401"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1402" name="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1403" name="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sp>
            <p:nvSpPr>
              <p:cNvPr id="1404" name="Shape 1404"/>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grpSp>
          <p:nvGrpSpPr>
            <p:cNvPr id="1409" name="Group 1409"/>
            <p:cNvGrpSpPr/>
            <p:nvPr/>
          </p:nvGrpSpPr>
          <p:grpSpPr>
            <a:xfrm>
              <a:off x="284665" y="0"/>
              <a:ext cx="2038615" cy="2782412"/>
              <a:chOff x="0" y="0"/>
              <a:chExt cx="2038613" cy="2782411"/>
            </a:xfrm>
          </p:grpSpPr>
          <p:sp>
            <p:nvSpPr>
              <p:cNvPr id="1406" name="Shape 1406"/>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407" name="Shape 1407"/>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1408" name="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grpSp>
      <p:pic>
        <p:nvPicPr>
          <p:cNvPr id="1411" name="pasted-image.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17904" y="2532179"/>
            <a:ext cx="2514401" cy="2024093"/>
          </a:xfrm>
          <a:prstGeom prst="rect">
            <a:avLst/>
          </a:prstGeom>
          <a:ln w="101600">
            <a:solidFill>
              <a:schemeClr val="accent1"/>
            </a:solidFill>
            <a:miter lim="400000"/>
          </a:ln>
        </p:spPr>
      </p:pic>
      <p:pic>
        <p:nvPicPr>
          <p:cNvPr id="1412" name="pasted-image.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72234" y="5136471"/>
            <a:ext cx="2514401" cy="2024094"/>
          </a:xfrm>
          <a:prstGeom prst="rect">
            <a:avLst/>
          </a:prstGeom>
          <a:ln w="101600">
            <a:solidFill>
              <a:schemeClr val="accent2"/>
            </a:solidFill>
            <a:miter lim="400000"/>
          </a:ln>
        </p:spPr>
      </p:pic>
      <p:pic>
        <p:nvPicPr>
          <p:cNvPr id="1413" name="pasted-image.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47721" y="7630850"/>
            <a:ext cx="2514402" cy="2024093"/>
          </a:xfrm>
          <a:prstGeom prst="rect">
            <a:avLst/>
          </a:prstGeom>
          <a:ln w="101600">
            <a:solidFill>
              <a:schemeClr val="accent5"/>
            </a:solidFill>
            <a:miter lim="400000"/>
          </a:ln>
        </p:spPr>
      </p:pic>
      <p:sp>
        <p:nvSpPr>
          <p:cNvPr id="1414" name="Shape 1414"/>
          <p:cNvSpPr/>
          <p:nvPr/>
        </p:nvSpPr>
        <p:spPr>
          <a:xfrm flipV="1">
            <a:off x="6319396" y="3446219"/>
            <a:ext cx="1439194" cy="2145346"/>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15" name="Shape 1415"/>
          <p:cNvSpPr/>
          <p:nvPr/>
        </p:nvSpPr>
        <p:spPr>
          <a:xfrm>
            <a:off x="6192396" y="5683770"/>
            <a:ext cx="1647524" cy="215009"/>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16" name="Shape 1416"/>
          <p:cNvSpPr/>
          <p:nvPr/>
        </p:nvSpPr>
        <p:spPr>
          <a:xfrm>
            <a:off x="6319397" y="5810771"/>
            <a:ext cx="1393523" cy="294452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17" name="Shape 1417"/>
          <p:cNvSpPr/>
          <p:nvPr/>
        </p:nvSpPr>
        <p:spPr>
          <a:xfrm>
            <a:off x="3279445" y="6724551"/>
            <a:ext cx="3086548" cy="647701"/>
          </a:xfrm>
          <a:prstGeom prst="rect">
            <a:avLst/>
          </a:prstGeom>
          <a:solidFill>
            <a:srgbClr val="FFF75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Majority vote!</a:t>
            </a:r>
          </a:p>
        </p:txBody>
      </p:sp>
      <p:sp>
        <p:nvSpPr>
          <p:cNvPr id="1418" name="Shape 1418"/>
          <p:cNvSpPr/>
          <p:nvPr/>
        </p:nvSpPr>
        <p:spPr>
          <a:xfrm>
            <a:off x="10690672" y="2737775"/>
            <a:ext cx="1403896"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2"/>
                </a:solidFill>
              </a:defRPr>
            </a:lvl1pPr>
          </a:lstStyle>
          <a:p>
            <a:r>
              <a:t>✔︎</a:t>
            </a:r>
          </a:p>
        </p:txBody>
      </p:sp>
      <p:sp>
        <p:nvSpPr>
          <p:cNvPr id="1419" name="Shape 1419"/>
          <p:cNvSpPr/>
          <p:nvPr/>
        </p:nvSpPr>
        <p:spPr>
          <a:xfrm>
            <a:off x="10690672" y="5174336"/>
            <a:ext cx="1403896"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2"/>
                </a:solidFill>
              </a:defRPr>
            </a:lvl1pPr>
          </a:lstStyle>
          <a:p>
            <a:r>
              <a:t>✔︎</a:t>
            </a:r>
          </a:p>
        </p:txBody>
      </p:sp>
      <p:sp>
        <p:nvSpPr>
          <p:cNvPr id="1420" name="Shape 1420"/>
          <p:cNvSpPr/>
          <p:nvPr/>
        </p:nvSpPr>
        <p:spPr>
          <a:xfrm>
            <a:off x="10493346" y="7836446"/>
            <a:ext cx="1145680"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5"/>
                </a:solidFill>
              </a:defRPr>
            </a:lvl1pPr>
          </a:lstStyle>
          <a:p>
            <a:r>
              <a:t>✘</a:t>
            </a:r>
          </a:p>
        </p:txBody>
      </p:sp>
      <p:sp>
        <p:nvSpPr>
          <p:cNvPr id="1421" name="Shape 1421"/>
          <p:cNvSpPr/>
          <p:nvPr/>
        </p:nvSpPr>
        <p:spPr>
          <a:xfrm>
            <a:off x="1788901" y="5683770"/>
            <a:ext cx="1786410" cy="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22" name="Shape 1422"/>
          <p:cNvSpPr/>
          <p:nvPr/>
        </p:nvSpPr>
        <p:spPr>
          <a:xfrm>
            <a:off x="396017" y="4877320"/>
            <a:ext cx="1403897"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solidFill>
                  <a:schemeClr val="accent2"/>
                </a:solidFill>
              </a:defRPr>
            </a:lvl1pPr>
          </a:lstStyle>
          <a:p>
            <a:r>
              <a:t>✔︎</a:t>
            </a:r>
          </a:p>
        </p:txBody>
      </p:sp>
      <p:sp>
        <p:nvSpPr>
          <p:cNvPr id="2" name="Slide Number Placeholder 1"/>
          <p:cNvSpPr>
            <a:spLocks noGrp="1"/>
          </p:cNvSpPr>
          <p:nvPr>
            <p:ph type="sldNum" sz="quarter" idx="2"/>
          </p:nvPr>
        </p:nvSpPr>
        <p:spPr/>
        <p:txBody>
          <a:bodyPr/>
          <a:lstStyle/>
          <a:p>
            <a:fld id="{86CB4B4D-7CA3-9044-876B-883B54F8677D}" type="slidenum">
              <a:rPr lang="uk-UA" smtClean="0"/>
              <a:t>27</a:t>
            </a:fld>
            <a:endParaRPr lang="uk-UA"/>
          </a:p>
        </p:txBody>
      </p:sp>
      <p:grpSp>
        <p:nvGrpSpPr>
          <p:cNvPr id="5" name="Group 4"/>
          <p:cNvGrpSpPr/>
          <p:nvPr/>
        </p:nvGrpSpPr>
        <p:grpSpPr>
          <a:xfrm>
            <a:off x="138872" y="859871"/>
            <a:ext cx="4580830" cy="2717406"/>
            <a:chOff x="138872" y="859871"/>
            <a:chExt cx="4580830" cy="2717406"/>
          </a:xfrm>
        </p:grpSpPr>
        <p:sp>
          <p:nvSpPr>
            <p:cNvPr id="3" name="Oval Callout 2"/>
            <p:cNvSpPr/>
            <p:nvPr/>
          </p:nvSpPr>
          <p:spPr>
            <a:xfrm>
              <a:off x="138872" y="859871"/>
              <a:ext cx="4580830" cy="2717406"/>
            </a:xfrm>
            <a:prstGeom prst="wedgeEllipseCallout">
              <a:avLst>
                <a:gd name="adj1" fmla="val 46237"/>
                <a:gd name="adj2" fmla="val 73904"/>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1250311" y="1336281"/>
              <a:ext cx="235795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On chain</a:t>
              </a:r>
              <a:r>
                <a:rPr kumimoji="0" lang="en-US" sz="3600" b="0" i="0" u="none" strike="noStrike" cap="none" spc="0" normalizeH="0" dirty="0" smtClean="0">
                  <a:ln>
                    <a:noFill/>
                  </a:ln>
                  <a:solidFill>
                    <a:srgbClr val="000000"/>
                  </a:solidFill>
                  <a:effectLst/>
                  <a:uFillTx/>
                  <a:latin typeface="+mn-lt"/>
                  <a:ea typeface="+mn-ea"/>
                  <a:cs typeface="+mn-cs"/>
                  <a:sym typeface="Helvetica Light"/>
                </a:rPr>
                <a:t> cost is reduced</a:t>
              </a:r>
              <a:r>
                <a:rPr lang="en-US" dirty="0"/>
                <a:t>.</a:t>
              </a:r>
              <a:endParaRPr kumimoji="0" lang="en-US" sz="3600" b="0" i="0" u="none" strike="noStrike" cap="none" spc="0" normalizeH="0" dirty="0" smtClean="0">
                <a:ln>
                  <a:noFill/>
                </a:ln>
                <a:solidFill>
                  <a:srgbClr val="000000"/>
                </a:solidFill>
                <a:effectLst/>
                <a:uFillTx/>
                <a:latin typeface="+mn-lt"/>
                <a:ea typeface="+mn-ea"/>
                <a:cs typeface="+mn-cs"/>
                <a:sym typeface="Helvetica Light"/>
              </a:endParaRPr>
            </a:p>
          </p:txBody>
        </p:sp>
      </p:grpSp>
    </p:spTree>
    <p:custDataLst>
      <p:tags r:id="rId1"/>
    </p:custDataLst>
    <p:extLst>
      <p:ext uri="{BB962C8B-B14F-4D97-AF65-F5344CB8AC3E}">
        <p14:creationId xmlns:p14="http://schemas.microsoft.com/office/powerpoint/2010/main" val="1980711165"/>
      </p:ext>
    </p:extLst>
  </p:cSld>
  <p:clrMapOvr>
    <a:masterClrMapping/>
  </p:clrMapOvr>
  <p:transition spd="slow" advTm="7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4" name="pasted-imag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1988" y="2494004"/>
            <a:ext cx="2514402" cy="2024093"/>
          </a:xfrm>
          <a:prstGeom prst="rect">
            <a:avLst/>
          </a:prstGeom>
          <a:ln w="101600">
            <a:solidFill>
              <a:schemeClr val="accent1"/>
            </a:solidFill>
            <a:miter lim="400000"/>
          </a:ln>
        </p:spPr>
      </p:pic>
      <p:pic>
        <p:nvPicPr>
          <p:cNvPr id="1425" name="image1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91391" y="2508897"/>
            <a:ext cx="2686968" cy="288713"/>
          </a:xfrm>
          <a:prstGeom prst="rect">
            <a:avLst/>
          </a:prstGeom>
          <a:ln w="12700">
            <a:miter lim="400000"/>
          </a:ln>
        </p:spPr>
      </p:pic>
      <p:pic>
        <p:nvPicPr>
          <p:cNvPr id="1426" name="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399974">
            <a:off x="4456540" y="3343735"/>
            <a:ext cx="1993213" cy="323535"/>
          </a:xfrm>
          <a:prstGeom prst="rect">
            <a:avLst/>
          </a:prstGeom>
          <a:ln w="12700">
            <a:miter lim="400000"/>
          </a:ln>
        </p:spPr>
      </p:pic>
      <p:pic>
        <p:nvPicPr>
          <p:cNvPr id="1427"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6803606" y="3371718"/>
            <a:ext cx="1993213" cy="356318"/>
          </a:xfrm>
          <a:prstGeom prst="rect">
            <a:avLst/>
          </a:prstGeom>
          <a:ln w="12700">
            <a:miter lim="400000"/>
          </a:ln>
        </p:spPr>
      </p:pic>
      <p:pic>
        <p:nvPicPr>
          <p:cNvPr id="1428"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5291391" y="4316541"/>
            <a:ext cx="2686968" cy="246650"/>
          </a:xfrm>
          <a:prstGeom prst="rect">
            <a:avLst/>
          </a:prstGeom>
          <a:ln w="12700">
            <a:miter lim="400000"/>
          </a:ln>
        </p:spPr>
      </p:pic>
      <p:sp>
        <p:nvSpPr>
          <p:cNvPr id="1429" name="Shape 1429"/>
          <p:cNvSpPr/>
          <p:nvPr/>
        </p:nvSpPr>
        <p:spPr>
          <a:xfrm>
            <a:off x="5287045" y="2539509"/>
            <a:ext cx="2686844" cy="2020631"/>
          </a:xfrm>
          <a:prstGeom prst="rect">
            <a:avLst/>
          </a:prstGeom>
          <a:ln w="101600">
            <a:solidFill>
              <a:schemeClr val="accent1"/>
            </a:solidFill>
            <a:miter lim="400000"/>
          </a:ln>
        </p:spPr>
        <p:txBody>
          <a:bodyPr lIns="50800" tIns="50800" rIns="50800" bIns="50800" anchor="ctr"/>
          <a:lstStyle/>
          <a:p>
            <a:pPr>
              <a:defRPr sz="2400"/>
            </a:pPr>
            <a:endParaRPr/>
          </a:p>
        </p:txBody>
      </p:sp>
      <p:sp>
        <p:nvSpPr>
          <p:cNvPr id="1430" name="Shape 1430"/>
          <p:cNvSpPr/>
          <p:nvPr/>
        </p:nvSpPr>
        <p:spPr>
          <a:xfrm>
            <a:off x="6406913" y="2850659"/>
            <a:ext cx="927660" cy="647701"/>
          </a:xfrm>
          <a:prstGeom prst="rect">
            <a:avLst/>
          </a:prstGeom>
          <a:ln w="12700">
            <a:miter lim="400000"/>
          </a:ln>
        </p:spPr>
        <p:txBody>
          <a:bodyPr wrap="none" lIns="50800" tIns="50800" rIns="50800" bIns="50800" anchor="ctr">
            <a:spAutoFit/>
          </a:bodyPr>
          <a:lstStyle/>
          <a:p>
            <a:endParaRPr/>
          </a:p>
        </p:txBody>
      </p:sp>
      <p:grpSp>
        <p:nvGrpSpPr>
          <p:cNvPr id="1434" name="Group 1434"/>
          <p:cNvGrpSpPr/>
          <p:nvPr/>
        </p:nvGrpSpPr>
        <p:grpSpPr>
          <a:xfrm>
            <a:off x="5576039" y="1796589"/>
            <a:ext cx="2038614" cy="2782413"/>
            <a:chOff x="0" y="0"/>
            <a:chExt cx="2038613" cy="2782411"/>
          </a:xfrm>
        </p:grpSpPr>
        <p:sp>
          <p:nvSpPr>
            <p:cNvPr id="1431" name="Shape 1431"/>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432" name="Shape 1432"/>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1433" name="image30.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06281" y="0"/>
              <a:ext cx="1026057" cy="1364445"/>
            </a:xfrm>
            <a:prstGeom prst="rect">
              <a:avLst/>
            </a:prstGeom>
            <a:ln w="12700" cap="flat">
              <a:noFill/>
              <a:miter lim="400000"/>
            </a:ln>
            <a:effectLst/>
          </p:spPr>
        </p:pic>
      </p:grpSp>
      <p:sp>
        <p:nvSpPr>
          <p:cNvPr id="1435" name="Shape 1435"/>
          <p:cNvSpPr>
            <a:spLocks noGrp="1"/>
          </p:cNvSpPr>
          <p:nvPr>
            <p:ph type="title"/>
          </p:nvPr>
        </p:nvSpPr>
        <p:spPr>
          <a:xfrm>
            <a:off x="952500" y="84658"/>
            <a:ext cx="11099800" cy="2159001"/>
          </a:xfrm>
          <a:prstGeom prst="rect">
            <a:avLst/>
          </a:prstGeom>
        </p:spPr>
        <p:txBody>
          <a:bodyPr/>
          <a:lstStyle/>
          <a:p>
            <a:r>
              <a:t>+ redundant nodes</a:t>
            </a:r>
          </a:p>
        </p:txBody>
      </p:sp>
      <p:pic>
        <p:nvPicPr>
          <p:cNvPr id="1436" name="pasted-imag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6318" y="5098297"/>
            <a:ext cx="2514402" cy="2024093"/>
          </a:xfrm>
          <a:prstGeom prst="rect">
            <a:avLst/>
          </a:prstGeom>
          <a:ln w="101600">
            <a:solidFill>
              <a:schemeClr val="accent2"/>
            </a:solidFill>
            <a:miter lim="400000"/>
          </a:ln>
        </p:spPr>
      </p:pic>
      <p:pic>
        <p:nvPicPr>
          <p:cNvPr id="1437" name="image1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45720" y="5113189"/>
            <a:ext cx="2686969" cy="288714"/>
          </a:xfrm>
          <a:prstGeom prst="rect">
            <a:avLst/>
          </a:prstGeom>
          <a:ln w="12700">
            <a:miter lim="400000"/>
          </a:ln>
        </p:spPr>
      </p:pic>
      <p:pic>
        <p:nvPicPr>
          <p:cNvPr id="1438" name="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399974">
            <a:off x="4410870" y="5948028"/>
            <a:ext cx="1993213" cy="323535"/>
          </a:xfrm>
          <a:prstGeom prst="rect">
            <a:avLst/>
          </a:prstGeom>
          <a:ln w="12700">
            <a:miter lim="400000"/>
          </a:ln>
        </p:spPr>
      </p:pic>
      <p:pic>
        <p:nvPicPr>
          <p:cNvPr id="1439"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6757935" y="5976010"/>
            <a:ext cx="1993213" cy="356319"/>
          </a:xfrm>
          <a:prstGeom prst="rect">
            <a:avLst/>
          </a:prstGeom>
          <a:ln w="12700">
            <a:miter lim="400000"/>
          </a:ln>
        </p:spPr>
      </p:pic>
      <p:pic>
        <p:nvPicPr>
          <p:cNvPr id="1440"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5245720" y="6920834"/>
            <a:ext cx="2686969" cy="246650"/>
          </a:xfrm>
          <a:prstGeom prst="rect">
            <a:avLst/>
          </a:prstGeom>
          <a:ln w="12700">
            <a:miter lim="400000"/>
          </a:ln>
        </p:spPr>
      </p:pic>
      <p:sp>
        <p:nvSpPr>
          <p:cNvPr id="1441" name="Shape 1441"/>
          <p:cNvSpPr/>
          <p:nvPr/>
        </p:nvSpPr>
        <p:spPr>
          <a:xfrm>
            <a:off x="5241374" y="5143801"/>
            <a:ext cx="2686845" cy="2020631"/>
          </a:xfrm>
          <a:prstGeom prst="rect">
            <a:avLst/>
          </a:prstGeom>
          <a:ln w="101600">
            <a:solidFill>
              <a:schemeClr val="accent2"/>
            </a:solidFill>
            <a:miter lim="400000"/>
          </a:ln>
        </p:spPr>
        <p:txBody>
          <a:bodyPr lIns="50800" tIns="50800" rIns="50800" bIns="50800" anchor="ctr"/>
          <a:lstStyle/>
          <a:p>
            <a:pPr>
              <a:defRPr sz="2400"/>
            </a:pPr>
            <a:endParaRPr/>
          </a:p>
        </p:txBody>
      </p:sp>
      <p:sp>
        <p:nvSpPr>
          <p:cNvPr id="1442" name="Shape 1442"/>
          <p:cNvSpPr/>
          <p:nvPr/>
        </p:nvSpPr>
        <p:spPr>
          <a:xfrm>
            <a:off x="6361243" y="5454951"/>
            <a:ext cx="927659" cy="647701"/>
          </a:xfrm>
          <a:prstGeom prst="rect">
            <a:avLst/>
          </a:prstGeom>
          <a:ln w="12700">
            <a:miter lim="400000"/>
          </a:ln>
        </p:spPr>
        <p:txBody>
          <a:bodyPr wrap="none" lIns="50800" tIns="50800" rIns="50800" bIns="50800" anchor="ctr">
            <a:spAutoFit/>
          </a:bodyPr>
          <a:lstStyle/>
          <a:p>
            <a:endParaRPr/>
          </a:p>
        </p:txBody>
      </p:sp>
      <p:grpSp>
        <p:nvGrpSpPr>
          <p:cNvPr id="1446" name="Group 1446"/>
          <p:cNvGrpSpPr/>
          <p:nvPr/>
        </p:nvGrpSpPr>
        <p:grpSpPr>
          <a:xfrm>
            <a:off x="5530367" y="4400882"/>
            <a:ext cx="2038615" cy="2782413"/>
            <a:chOff x="0" y="0"/>
            <a:chExt cx="2038613" cy="2782411"/>
          </a:xfrm>
        </p:grpSpPr>
        <p:sp>
          <p:nvSpPr>
            <p:cNvPr id="1443" name="Shape 1443"/>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444" name="Shape 1444"/>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1445" name="image30.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06281" y="0"/>
              <a:ext cx="1026057" cy="1364445"/>
            </a:xfrm>
            <a:prstGeom prst="rect">
              <a:avLst/>
            </a:prstGeom>
            <a:ln w="12700" cap="flat">
              <a:noFill/>
              <a:miter lim="400000"/>
            </a:ln>
            <a:effectLst/>
          </p:spPr>
        </p:pic>
      </p:grpSp>
      <p:pic>
        <p:nvPicPr>
          <p:cNvPr id="1447" name="pasted-imag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71806" y="7592676"/>
            <a:ext cx="2514401" cy="2024093"/>
          </a:xfrm>
          <a:prstGeom prst="rect">
            <a:avLst/>
          </a:prstGeom>
          <a:ln w="101600">
            <a:solidFill>
              <a:schemeClr val="accent5"/>
            </a:solidFill>
            <a:miter lim="400000"/>
          </a:ln>
        </p:spPr>
      </p:pic>
      <p:pic>
        <p:nvPicPr>
          <p:cNvPr id="1448" name="image1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21208" y="7607568"/>
            <a:ext cx="2686968" cy="288713"/>
          </a:xfrm>
          <a:prstGeom prst="rect">
            <a:avLst/>
          </a:prstGeom>
          <a:ln w="12700">
            <a:miter lim="400000"/>
          </a:ln>
        </p:spPr>
      </p:pic>
      <p:pic>
        <p:nvPicPr>
          <p:cNvPr id="1449" name="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399974">
            <a:off x="4386358" y="8442407"/>
            <a:ext cx="1993213" cy="323535"/>
          </a:xfrm>
          <a:prstGeom prst="rect">
            <a:avLst/>
          </a:prstGeom>
          <a:ln w="12700">
            <a:miter lim="400000"/>
          </a:ln>
        </p:spPr>
      </p:pic>
      <p:pic>
        <p:nvPicPr>
          <p:cNvPr id="1450"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6733423" y="8470389"/>
            <a:ext cx="1993212" cy="356319"/>
          </a:xfrm>
          <a:prstGeom prst="rect">
            <a:avLst/>
          </a:prstGeom>
          <a:ln w="12700">
            <a:miter lim="400000"/>
          </a:ln>
        </p:spPr>
      </p:pic>
      <p:pic>
        <p:nvPicPr>
          <p:cNvPr id="1451"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5221208" y="9415212"/>
            <a:ext cx="2686968" cy="246650"/>
          </a:xfrm>
          <a:prstGeom prst="rect">
            <a:avLst/>
          </a:prstGeom>
          <a:ln w="12700">
            <a:miter lim="400000"/>
          </a:ln>
        </p:spPr>
      </p:pic>
      <p:sp>
        <p:nvSpPr>
          <p:cNvPr id="1452" name="Shape 1452"/>
          <p:cNvSpPr/>
          <p:nvPr/>
        </p:nvSpPr>
        <p:spPr>
          <a:xfrm>
            <a:off x="5216861" y="7638180"/>
            <a:ext cx="2686845" cy="2020631"/>
          </a:xfrm>
          <a:prstGeom prst="rect">
            <a:avLst/>
          </a:prstGeom>
          <a:ln w="101600">
            <a:solidFill>
              <a:schemeClr val="accent5"/>
            </a:solidFill>
            <a:miter lim="400000"/>
          </a:ln>
        </p:spPr>
        <p:txBody>
          <a:bodyPr lIns="50800" tIns="50800" rIns="50800" bIns="50800" anchor="ctr"/>
          <a:lstStyle/>
          <a:p>
            <a:pPr>
              <a:defRPr sz="2400"/>
            </a:pPr>
            <a:endParaRPr/>
          </a:p>
        </p:txBody>
      </p:sp>
      <p:sp>
        <p:nvSpPr>
          <p:cNvPr id="1453" name="Shape 1453"/>
          <p:cNvSpPr/>
          <p:nvPr/>
        </p:nvSpPr>
        <p:spPr>
          <a:xfrm>
            <a:off x="6336731" y="7949330"/>
            <a:ext cx="927660" cy="647701"/>
          </a:xfrm>
          <a:prstGeom prst="rect">
            <a:avLst/>
          </a:prstGeom>
          <a:ln w="12700">
            <a:miter lim="400000"/>
          </a:ln>
        </p:spPr>
        <p:txBody>
          <a:bodyPr wrap="none" lIns="50800" tIns="50800" rIns="50800" bIns="50800" anchor="ctr">
            <a:spAutoFit/>
          </a:bodyPr>
          <a:lstStyle/>
          <a:p>
            <a:endParaRPr/>
          </a:p>
        </p:txBody>
      </p:sp>
      <p:grpSp>
        <p:nvGrpSpPr>
          <p:cNvPr id="1457" name="Group 1457"/>
          <p:cNvGrpSpPr/>
          <p:nvPr/>
        </p:nvGrpSpPr>
        <p:grpSpPr>
          <a:xfrm>
            <a:off x="5505855" y="6895261"/>
            <a:ext cx="2038615" cy="2782412"/>
            <a:chOff x="0" y="0"/>
            <a:chExt cx="2038613" cy="2782411"/>
          </a:xfrm>
        </p:grpSpPr>
        <p:sp>
          <p:nvSpPr>
            <p:cNvPr id="1454" name="Shape 1454"/>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455" name="Shape 1455"/>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1456" name="image30.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06281" y="0"/>
              <a:ext cx="1026057" cy="1364445"/>
            </a:xfrm>
            <a:prstGeom prst="rect">
              <a:avLst/>
            </a:prstGeom>
            <a:ln w="12700" cap="flat">
              <a:noFill/>
              <a:miter lim="400000"/>
            </a:ln>
            <a:effectLst/>
          </p:spPr>
        </p:pic>
      </p:grpSp>
      <p:sp>
        <p:nvSpPr>
          <p:cNvPr id="1458" name="Shape 1458"/>
          <p:cNvSpPr/>
          <p:nvPr/>
        </p:nvSpPr>
        <p:spPr>
          <a:xfrm flipV="1">
            <a:off x="8027492" y="3407948"/>
            <a:ext cx="2114441" cy="276721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59" name="Shape 1459"/>
          <p:cNvSpPr/>
          <p:nvPr/>
        </p:nvSpPr>
        <p:spPr>
          <a:xfrm flipV="1">
            <a:off x="7900492" y="3534948"/>
            <a:ext cx="2368440" cy="515079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60" name="Shape 1460"/>
          <p:cNvSpPr/>
          <p:nvPr/>
        </p:nvSpPr>
        <p:spPr>
          <a:xfrm flipV="1">
            <a:off x="8103318" y="3407948"/>
            <a:ext cx="2038614" cy="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61" name="Shape 1461"/>
          <p:cNvSpPr/>
          <p:nvPr/>
        </p:nvSpPr>
        <p:spPr>
          <a:xfrm>
            <a:off x="8027514" y="3451897"/>
            <a:ext cx="2114396" cy="2766756"/>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62" name="Shape 1462"/>
          <p:cNvSpPr/>
          <p:nvPr/>
        </p:nvSpPr>
        <p:spPr>
          <a:xfrm>
            <a:off x="8154515" y="3578897"/>
            <a:ext cx="1936220" cy="5062893"/>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63" name="Shape 1463"/>
          <p:cNvSpPr/>
          <p:nvPr/>
        </p:nvSpPr>
        <p:spPr>
          <a:xfrm>
            <a:off x="8070156" y="6258169"/>
            <a:ext cx="2147579" cy="251062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64" name="Shape 1464"/>
          <p:cNvSpPr/>
          <p:nvPr/>
        </p:nvSpPr>
        <p:spPr>
          <a:xfrm flipV="1">
            <a:off x="7938323" y="6163995"/>
            <a:ext cx="2152412" cy="2698969"/>
          </a:xfrm>
          <a:prstGeom prst="line">
            <a:avLst/>
          </a:prstGeom>
          <a:ln w="101600">
            <a:solidFill>
              <a:srgbClr val="000000"/>
            </a:solidFill>
            <a:miter lim="400000"/>
            <a:headEnd type="triangle"/>
          </a:ln>
        </p:spPr>
        <p:txBody>
          <a:bodyPr lIns="50800" tIns="50800" rIns="50800" bIns="50800" anchor="ctr"/>
          <a:lstStyle/>
          <a:p>
            <a:pPr>
              <a:defRPr sz="2400"/>
            </a:pPr>
            <a:endParaRPr/>
          </a:p>
        </p:txBody>
      </p:sp>
      <p:grpSp>
        <p:nvGrpSpPr>
          <p:cNvPr id="1468" name="Group 1468"/>
          <p:cNvGrpSpPr/>
          <p:nvPr/>
        </p:nvGrpSpPr>
        <p:grpSpPr>
          <a:xfrm>
            <a:off x="55406" y="3990286"/>
            <a:ext cx="3228999" cy="3924574"/>
            <a:chOff x="-16133" y="-69823"/>
            <a:chExt cx="3228998" cy="3924572"/>
          </a:xfrm>
        </p:grpSpPr>
        <p:sp>
          <p:nvSpPr>
            <p:cNvPr id="1465" name="Shape 1465"/>
            <p:cNvSpPr/>
            <p:nvPr/>
          </p:nvSpPr>
          <p:spPr>
            <a:xfrm>
              <a:off x="0" y="0"/>
              <a:ext cx="3196732" cy="3854749"/>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466" name="pasted-image.pdf"/>
            <p:cNvPicPr>
              <a:picLocks noChangeAspect="1"/>
            </p:cNvPicPr>
            <p:nvPr/>
          </p:nvPicPr>
          <p:blipFill>
            <a:blip r:embed="rId8">
              <a:extLst/>
            </a:blip>
            <a:stretch>
              <a:fillRect/>
            </a:stretch>
          </p:blipFill>
          <p:spPr>
            <a:xfrm>
              <a:off x="823290" y="1695098"/>
              <a:ext cx="2353426" cy="2096169"/>
            </a:xfrm>
            <a:prstGeom prst="rect">
              <a:avLst/>
            </a:prstGeom>
            <a:ln w="12700" cap="flat">
              <a:noFill/>
              <a:miter lim="400000"/>
            </a:ln>
            <a:effectLst/>
          </p:spPr>
        </p:pic>
        <p:sp>
          <p:nvSpPr>
            <p:cNvPr id="1467" name="Shape 1467"/>
            <p:cNvSpPr/>
            <p:nvPr/>
          </p:nvSpPr>
          <p:spPr>
            <a:xfrm>
              <a:off x="-16134" y="-69824"/>
              <a:ext cx="3228999" cy="1618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5100" b="1">
                  <a:latin typeface="Courier"/>
                  <a:ea typeface="Courier"/>
                  <a:cs typeface="Courier"/>
                  <a:sym typeface="Courier"/>
                </a:defRPr>
              </a:lvl1pPr>
            </a:lstStyle>
            <a:p>
              <a:r>
                <a:t>Contract</a:t>
              </a:r>
            </a:p>
          </p:txBody>
        </p:sp>
      </p:grpSp>
      <p:sp>
        <p:nvSpPr>
          <p:cNvPr id="1469" name="Shape 1469"/>
          <p:cNvSpPr/>
          <p:nvPr/>
        </p:nvSpPr>
        <p:spPr>
          <a:xfrm flipV="1">
            <a:off x="8019734" y="6154116"/>
            <a:ext cx="2038614" cy="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70" name="Shape 1470"/>
          <p:cNvSpPr/>
          <p:nvPr/>
        </p:nvSpPr>
        <p:spPr>
          <a:xfrm flipV="1">
            <a:off x="7995222" y="8648495"/>
            <a:ext cx="2038614" cy="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71" name="Shape 1471"/>
          <p:cNvSpPr/>
          <p:nvPr/>
        </p:nvSpPr>
        <p:spPr>
          <a:xfrm>
            <a:off x="3316580" y="7203070"/>
            <a:ext cx="2008162" cy="1562296"/>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72" name="Shape 1472"/>
          <p:cNvSpPr/>
          <p:nvPr/>
        </p:nvSpPr>
        <p:spPr>
          <a:xfrm flipV="1">
            <a:off x="3126741" y="6150693"/>
            <a:ext cx="2038614" cy="1"/>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73" name="Shape 1473"/>
          <p:cNvSpPr/>
          <p:nvPr/>
        </p:nvSpPr>
        <p:spPr>
          <a:xfrm flipV="1">
            <a:off x="3149859" y="3311946"/>
            <a:ext cx="2089772" cy="2089773"/>
          </a:xfrm>
          <a:prstGeom prst="line">
            <a:avLst/>
          </a:prstGeom>
          <a:ln w="101600">
            <a:solidFill>
              <a:srgbClr val="000000"/>
            </a:solidFill>
            <a:miter lim="400000"/>
            <a:headEnd type="triangle"/>
          </a:ln>
        </p:spPr>
        <p:txBody>
          <a:bodyPr lIns="50800" tIns="50800" rIns="50800" bIns="50800" anchor="ctr"/>
          <a:lstStyle/>
          <a:p>
            <a:pPr>
              <a:defRPr sz="2400"/>
            </a:pPr>
            <a:endParaRPr/>
          </a:p>
        </p:txBody>
      </p:sp>
      <p:sp>
        <p:nvSpPr>
          <p:cNvPr id="1474" name="Shape 1474"/>
          <p:cNvSpPr/>
          <p:nvPr/>
        </p:nvSpPr>
        <p:spPr>
          <a:xfrm>
            <a:off x="955236" y="5140307"/>
            <a:ext cx="3086547" cy="647701"/>
          </a:xfrm>
          <a:prstGeom prst="rect">
            <a:avLst/>
          </a:prstGeom>
          <a:solidFill>
            <a:srgbClr val="FFF75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Majority vote!</a:t>
            </a:r>
          </a:p>
        </p:txBody>
      </p:sp>
      <p:sp>
        <p:nvSpPr>
          <p:cNvPr id="1475" name="Shape 1475"/>
          <p:cNvSpPr/>
          <p:nvPr/>
        </p:nvSpPr>
        <p:spPr>
          <a:xfrm>
            <a:off x="6827507" y="2217570"/>
            <a:ext cx="3086547" cy="647701"/>
          </a:xfrm>
          <a:prstGeom prst="rect">
            <a:avLst/>
          </a:prstGeom>
          <a:solidFill>
            <a:srgbClr val="FFF75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Majority vote!</a:t>
            </a:r>
          </a:p>
        </p:txBody>
      </p:sp>
      <p:sp>
        <p:nvSpPr>
          <p:cNvPr id="1476" name="Shape 1476"/>
          <p:cNvSpPr/>
          <p:nvPr/>
        </p:nvSpPr>
        <p:spPr>
          <a:xfrm>
            <a:off x="6769980" y="4933603"/>
            <a:ext cx="3086548" cy="647701"/>
          </a:xfrm>
          <a:prstGeom prst="rect">
            <a:avLst/>
          </a:prstGeom>
          <a:solidFill>
            <a:srgbClr val="FFF75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Majority vote!</a:t>
            </a:r>
          </a:p>
        </p:txBody>
      </p:sp>
      <p:sp>
        <p:nvSpPr>
          <p:cNvPr id="1477" name="Shape 1477"/>
          <p:cNvSpPr/>
          <p:nvPr/>
        </p:nvSpPr>
        <p:spPr>
          <a:xfrm>
            <a:off x="6827507" y="7457737"/>
            <a:ext cx="3086547" cy="647701"/>
          </a:xfrm>
          <a:prstGeom prst="rect">
            <a:avLst/>
          </a:prstGeom>
          <a:solidFill>
            <a:srgbClr val="FFF754"/>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Majority vote!</a:t>
            </a:r>
          </a:p>
        </p:txBody>
      </p:sp>
      <p:sp>
        <p:nvSpPr>
          <p:cNvPr id="2" name="Slide Number Placeholder 1"/>
          <p:cNvSpPr>
            <a:spLocks noGrp="1"/>
          </p:cNvSpPr>
          <p:nvPr>
            <p:ph type="sldNum" sz="quarter" idx="2"/>
          </p:nvPr>
        </p:nvSpPr>
        <p:spPr/>
        <p:txBody>
          <a:bodyPr/>
          <a:lstStyle/>
          <a:p>
            <a:fld id="{86CB4B4D-7CA3-9044-876B-883B54F8677D}" type="slidenum">
              <a:rPr lang="uk-UA" smtClean="0"/>
              <a:t>28</a:t>
            </a:fld>
            <a:endParaRPr lang="uk-UA"/>
          </a:p>
        </p:txBody>
      </p:sp>
    </p:spTree>
    <p:extLst>
      <p:ext uri="{BB962C8B-B14F-4D97-AF65-F5344CB8AC3E}">
        <p14:creationId xmlns:p14="http://schemas.microsoft.com/office/powerpoint/2010/main" val="1668538008"/>
      </p:ext>
    </p:extLst>
  </p:cSld>
  <p:clrMapOvr>
    <a:masterClrMapping/>
  </p:clrMapOvr>
  <p:transition spd="slow" advTm="2088"/>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TC summary"/>
          <p:cNvSpPr>
            <a:spLocks noGrp="1"/>
          </p:cNvSpPr>
          <p:nvPr>
            <p:ph type="title"/>
          </p:nvPr>
        </p:nvSpPr>
        <p:spPr>
          <a:prstGeom prst="rect">
            <a:avLst/>
          </a:prstGeom>
        </p:spPr>
        <p:txBody>
          <a:bodyPr/>
          <a:lstStyle/>
          <a:p>
            <a:pPr lvl="1">
              <a:defRPr>
                <a:latin typeface="Gill Sans"/>
                <a:ea typeface="Gill Sans"/>
                <a:cs typeface="Gill Sans"/>
                <a:sym typeface="Gill Sans"/>
              </a:defRPr>
            </a:pPr>
            <a:r>
              <a:t>TC summary</a:t>
            </a:r>
          </a:p>
        </p:txBody>
      </p:sp>
      <p:sp>
        <p:nvSpPr>
          <p:cNvPr id="1230" name="As bridge between HTTPS websites and blockchains, TC:…"/>
          <p:cNvSpPr>
            <a:spLocks noGrp="1"/>
          </p:cNvSpPr>
          <p:nvPr>
            <p:ph type="body" idx="1"/>
          </p:nvPr>
        </p:nvSpPr>
        <p:spPr>
          <a:xfrm>
            <a:off x="257174" y="2603500"/>
            <a:ext cx="12615864" cy="6824370"/>
          </a:xfrm>
          <a:prstGeom prst="rect">
            <a:avLst/>
          </a:prstGeom>
        </p:spPr>
        <p:txBody>
          <a:bodyPr>
            <a:normAutofit/>
          </a:bodyPr>
          <a:lstStyle/>
          <a:p>
            <a:pPr marL="193963" indent="-193963" defTabSz="914400">
              <a:spcBef>
                <a:spcPts val="1000"/>
              </a:spcBef>
              <a:defRPr sz="4000"/>
            </a:pPr>
            <a:r>
              <a:rPr lang="en-US" sz="4800" b="1" dirty="0"/>
              <a:t>B</a:t>
            </a:r>
            <a:r>
              <a:rPr sz="4800" b="1" dirty="0" smtClean="0"/>
              <a:t>ridge </a:t>
            </a:r>
            <a:r>
              <a:rPr lang="en-US" sz="4800" dirty="0" smtClean="0"/>
              <a:t>from </a:t>
            </a:r>
            <a:r>
              <a:rPr sz="4800" dirty="0" smtClean="0"/>
              <a:t>HTTPS </a:t>
            </a:r>
            <a:r>
              <a:rPr sz="4800" dirty="0"/>
              <a:t>websites </a:t>
            </a:r>
            <a:r>
              <a:rPr lang="en-US" sz="4800" dirty="0" smtClean="0"/>
              <a:t>to</a:t>
            </a:r>
            <a:r>
              <a:rPr sz="4800" dirty="0" smtClean="0"/>
              <a:t> </a:t>
            </a:r>
            <a:r>
              <a:rPr sz="4800" dirty="0" err="1" smtClean="0"/>
              <a:t>blockchains</a:t>
            </a:r>
            <a:r>
              <a:rPr lang="en-US" sz="4800" dirty="0" smtClean="0"/>
              <a:t> </a:t>
            </a:r>
          </a:p>
          <a:p>
            <a:pPr marL="193963" indent="-193963" defTabSz="914400">
              <a:spcBef>
                <a:spcPts val="1000"/>
              </a:spcBef>
              <a:defRPr sz="4000"/>
            </a:pPr>
            <a:r>
              <a:rPr sz="4800" b="1" dirty="0" smtClean="0"/>
              <a:t>Addresses </a:t>
            </a:r>
            <a:r>
              <a:rPr sz="4800" b="1" dirty="0"/>
              <a:t>key impediments</a:t>
            </a:r>
            <a:r>
              <a:rPr sz="4800" dirty="0"/>
              <a:t> to smart contract </a:t>
            </a:r>
            <a:r>
              <a:rPr sz="4800" dirty="0" smtClean="0"/>
              <a:t>adoption</a:t>
            </a:r>
            <a:r>
              <a:rPr lang="en-US" sz="4800" dirty="0" smtClean="0"/>
              <a:t>:</a:t>
            </a:r>
            <a:endParaRPr sz="4800" dirty="0"/>
          </a:p>
          <a:p>
            <a:pPr marL="1185333" lvl="2" indent="-296333" defTabSz="914400">
              <a:spcBef>
                <a:spcPts val="1000"/>
              </a:spcBef>
              <a:defRPr sz="3000"/>
            </a:pPr>
            <a:r>
              <a:rPr sz="4800" dirty="0"/>
              <a:t>Provides </a:t>
            </a:r>
            <a:r>
              <a:rPr lang="en-US" sz="4800" b="1" dirty="0" smtClean="0"/>
              <a:t>authenticity property</a:t>
            </a:r>
            <a:endParaRPr sz="4800" b="1" dirty="0"/>
          </a:p>
          <a:p>
            <a:pPr marL="1185333" lvl="2" indent="-296333" defTabSz="914400">
              <a:spcBef>
                <a:spcPts val="1000"/>
              </a:spcBef>
              <a:defRPr sz="3000"/>
            </a:pPr>
            <a:r>
              <a:rPr sz="4800" dirty="0"/>
              <a:t>Provides </a:t>
            </a:r>
            <a:r>
              <a:rPr sz="4800" b="1" dirty="0" smtClean="0"/>
              <a:t>confidentiality</a:t>
            </a:r>
            <a:endParaRPr sz="4800" b="1" dirty="0"/>
          </a:p>
          <a:p>
            <a:pPr marL="193963" indent="-193963" defTabSz="914400">
              <a:spcBef>
                <a:spcPts val="1600"/>
              </a:spcBef>
              <a:defRPr sz="4000"/>
            </a:pPr>
            <a:r>
              <a:rPr sz="4800" b="1" dirty="0">
                <a:solidFill>
                  <a:schemeClr val="accent5"/>
                </a:solidFill>
              </a:rPr>
              <a:t>Now available </a:t>
            </a:r>
            <a:r>
              <a:rPr lang="en-US" sz="4800" b="1" dirty="0" smtClean="0">
                <a:solidFill>
                  <a:schemeClr val="accent5"/>
                </a:solidFill>
              </a:rPr>
              <a:t>o</a:t>
            </a:r>
            <a:r>
              <a:rPr sz="4800" b="1" dirty="0" smtClean="0">
                <a:solidFill>
                  <a:schemeClr val="accent5"/>
                </a:solidFill>
              </a:rPr>
              <a:t>n Ethereum</a:t>
            </a:r>
            <a:r>
              <a:rPr lang="en-US" sz="4800" b="1" dirty="0" smtClean="0">
                <a:solidFill>
                  <a:schemeClr val="accent5"/>
                </a:solidFill>
              </a:rPr>
              <a:t> mainnet</a:t>
            </a:r>
            <a:r>
              <a:rPr lang="en-US" sz="4800" b="1" dirty="0">
                <a:solidFill>
                  <a:schemeClr val="accent5"/>
                </a:solidFill>
              </a:rPr>
              <a:t>!</a:t>
            </a:r>
            <a:endParaRPr sz="4800" b="1" dirty="0">
              <a:solidFill>
                <a:schemeClr val="accent5"/>
              </a:solid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29</a:t>
            </a:fld>
            <a:endParaRPr lang="uk-UA"/>
          </a:p>
        </p:txBody>
      </p:sp>
    </p:spTree>
  </p:cSld>
  <p:clrMapOvr>
    <a:masterClrMapping/>
  </p:clrMapOvr>
  <p:transition spd="med" advTm="11704"/>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But blockchains are self-contained (lack internet connections)"/>
          <p:cNvSpPr>
            <a:spLocks noGrp="1"/>
          </p:cNvSpPr>
          <p:nvPr>
            <p:ph type="title"/>
          </p:nvPr>
        </p:nvSpPr>
        <p:spPr>
          <a:xfrm>
            <a:off x="850580" y="119393"/>
            <a:ext cx="10822144" cy="1096316"/>
          </a:xfrm>
          <a:prstGeom prst="rect">
            <a:avLst/>
          </a:prstGeom>
        </p:spPr>
        <p:txBody>
          <a:bodyPr>
            <a:normAutofit fontScale="90000"/>
          </a:bodyPr>
          <a:lstStyle>
            <a:lvl1pPr defTabSz="432308">
              <a:defRPr sz="5920"/>
            </a:lvl1pPr>
          </a:lstStyle>
          <a:p>
            <a:r>
              <a:rPr lang="en-US" dirty="0" smtClean="0"/>
              <a:t>Because </a:t>
            </a:r>
            <a:r>
              <a:rPr dirty="0" err="1" smtClean="0"/>
              <a:t>blockchains</a:t>
            </a:r>
            <a:r>
              <a:rPr dirty="0" smtClean="0"/>
              <a:t> </a:t>
            </a:r>
            <a:r>
              <a:rPr dirty="0"/>
              <a:t>are </a:t>
            </a:r>
            <a:r>
              <a:rPr dirty="0" smtClean="0"/>
              <a:t>self-contained</a:t>
            </a:r>
            <a:endParaRPr dirty="0"/>
          </a:p>
        </p:txBody>
      </p:sp>
      <p:grpSp>
        <p:nvGrpSpPr>
          <p:cNvPr id="13" name="Group 12"/>
          <p:cNvGrpSpPr/>
          <p:nvPr/>
        </p:nvGrpSpPr>
        <p:grpSpPr>
          <a:xfrm>
            <a:off x="6819448" y="2194227"/>
            <a:ext cx="6121298" cy="4913094"/>
            <a:chOff x="6380755" y="2183445"/>
            <a:chExt cx="6420845" cy="4913094"/>
          </a:xfrm>
        </p:grpSpPr>
        <p:sp>
          <p:nvSpPr>
            <p:cNvPr id="518" name="Rectangle"/>
            <p:cNvSpPr/>
            <p:nvPr/>
          </p:nvSpPr>
          <p:spPr>
            <a:xfrm>
              <a:off x="6380755" y="2183445"/>
              <a:ext cx="6420845" cy="4913094"/>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521" name="Blockchain"/>
            <p:cNvSpPr/>
            <p:nvPr/>
          </p:nvSpPr>
          <p:spPr>
            <a:xfrm>
              <a:off x="8080716" y="2318403"/>
              <a:ext cx="3020921"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rPr dirty="0"/>
                <a:t>Blockchain</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3</a:t>
            </a:fld>
            <a:endParaRPr lang="uk-UA"/>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26" y="2602773"/>
            <a:ext cx="4096001" cy="4096001"/>
          </a:xfrm>
          <a:prstGeom prst="rect">
            <a:avLst/>
          </a:prstGeom>
        </p:spPr>
      </p:pic>
      <p:sp>
        <p:nvSpPr>
          <p:cNvPr id="6" name="Right Arrow 5"/>
          <p:cNvSpPr/>
          <p:nvPr/>
        </p:nvSpPr>
        <p:spPr>
          <a:xfrm>
            <a:off x="2584174" y="3920522"/>
            <a:ext cx="2283089" cy="969530"/>
          </a:xfrm>
          <a:prstGeom prst="rightArrow">
            <a:avLst/>
          </a:prstGeom>
          <a:ln/>
        </p:spPr>
        <p:style>
          <a:lnRef idx="1">
            <a:schemeClr val="accent5"/>
          </a:lnRef>
          <a:fillRef idx="2">
            <a:schemeClr val="accent5"/>
          </a:fillRef>
          <a:effectRef idx="1">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12" name="Group 11"/>
          <p:cNvGrpSpPr/>
          <p:nvPr/>
        </p:nvGrpSpPr>
        <p:grpSpPr>
          <a:xfrm>
            <a:off x="7024808" y="5449561"/>
            <a:ext cx="5729080" cy="1342361"/>
            <a:chOff x="1744992" y="6509995"/>
            <a:chExt cx="11666697" cy="2634327"/>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44992" y="6515007"/>
              <a:ext cx="2880856" cy="2629315"/>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2890" y="6515007"/>
              <a:ext cx="2880856" cy="2629315"/>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30833" y="6509995"/>
              <a:ext cx="2880856" cy="2629315"/>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19935" y="7563325"/>
              <a:ext cx="3018187" cy="979933"/>
            </a:xfrm>
            <a:prstGeom prst="rect">
              <a:avLst/>
            </a:prstGeom>
          </p:spPr>
        </p:pic>
        <p:pic>
          <p:nvPicPr>
            <p:cNvPr id="31" name="Picture 3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03196" y="7485516"/>
              <a:ext cx="3018187" cy="979933"/>
            </a:xfrm>
            <a:prstGeom prst="rect">
              <a:avLst/>
            </a:prstGeom>
          </p:spPr>
        </p:pic>
      </p:grpSp>
      <p:grpSp>
        <p:nvGrpSpPr>
          <p:cNvPr id="34" name="Group"/>
          <p:cNvGrpSpPr/>
          <p:nvPr/>
        </p:nvGrpSpPr>
        <p:grpSpPr>
          <a:xfrm>
            <a:off x="8690894" y="3206317"/>
            <a:ext cx="1481349" cy="2007209"/>
            <a:chOff x="0" y="-178728"/>
            <a:chExt cx="3357164" cy="4548914"/>
          </a:xfrm>
        </p:grpSpPr>
        <p:sp>
          <p:nvSpPr>
            <p:cNvPr id="35" name="Rectangle"/>
            <p:cNvSpPr/>
            <p:nvPr/>
          </p:nvSpPr>
          <p:spPr>
            <a:xfrm>
              <a:off x="0" y="285178"/>
              <a:ext cx="3220890" cy="4085008"/>
            </a:xfrm>
            <a:prstGeom prst="rect">
              <a:avLst/>
            </a:prstGeom>
            <a:solidFill>
              <a:schemeClr val="accent2"/>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pic>
          <p:nvPicPr>
            <p:cNvPr id="36" name="pasted-image.pdf" descr="pasted-image.pd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8005" y="1906695"/>
              <a:ext cx="2371212" cy="2112010"/>
            </a:xfrm>
            <a:prstGeom prst="rect">
              <a:avLst/>
            </a:prstGeom>
            <a:ln w="12700" cap="flat">
              <a:noFill/>
              <a:miter lim="400000"/>
            </a:ln>
            <a:effectLst/>
          </p:spPr>
        </p:pic>
        <p:sp>
          <p:nvSpPr>
            <p:cNvPr id="37" name="Smart Contract"/>
            <p:cNvSpPr/>
            <p:nvPr/>
          </p:nvSpPr>
          <p:spPr>
            <a:xfrm>
              <a:off x="106122" y="-178728"/>
              <a:ext cx="3251042" cy="2334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rPr sz="2000" dirty="0">
                  <a:latin typeface="Courier" charset="0"/>
                  <a:ea typeface="Courier" charset="0"/>
                  <a:cs typeface="Courier" charset="0"/>
                </a:rPr>
                <a:t>Smart Contract</a:t>
              </a:r>
            </a:p>
          </p:txBody>
        </p:sp>
      </p:grpSp>
      <p:pic>
        <p:nvPicPr>
          <p:cNvPr id="16" name="Picture 15"/>
          <p:cNvPicPr>
            <a:picLocks noChangeAspect="1"/>
          </p:cNvPicPr>
          <p:nvPr/>
        </p:nvPicPr>
        <p:blipFill>
          <a:blip r:embed="rId8"/>
          <a:stretch>
            <a:fillRect/>
          </a:stretch>
        </p:blipFill>
        <p:spPr>
          <a:xfrm>
            <a:off x="4604489" y="3015500"/>
            <a:ext cx="2393106" cy="2503557"/>
          </a:xfrm>
          <a:prstGeom prst="rect">
            <a:avLst/>
          </a:prstGeom>
        </p:spPr>
      </p:pic>
      <p:sp>
        <p:nvSpPr>
          <p:cNvPr id="17" name="TextBox 16"/>
          <p:cNvSpPr txBox="1"/>
          <p:nvPr/>
        </p:nvSpPr>
        <p:spPr>
          <a:xfrm>
            <a:off x="2982267" y="8004327"/>
            <a:ext cx="702756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t>A</a:t>
            </a: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uthenticity</a:t>
            </a:r>
            <a:r>
              <a:rPr lang="en-US" dirty="0" smtClean="0"/>
              <a:t>: </a:t>
            </a:r>
            <a:r>
              <a:rPr lang="en-US" dirty="0"/>
              <a:t>of undisputed </a:t>
            </a:r>
            <a:r>
              <a:rPr lang="en-US" dirty="0" smtClean="0"/>
              <a:t>origin</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8" name="Picture 17"/>
          <p:cNvPicPr>
            <a:picLocks noChangeAspect="1"/>
          </p:cNvPicPr>
          <p:nvPr/>
        </p:nvPicPr>
        <p:blipFill>
          <a:blip r:embed="rId9"/>
          <a:stretch>
            <a:fillRect/>
          </a:stretch>
        </p:blipFill>
        <p:spPr>
          <a:xfrm>
            <a:off x="4927394" y="3524312"/>
            <a:ext cx="1568656" cy="1761950"/>
          </a:xfrm>
          <a:prstGeom prst="rect">
            <a:avLst/>
          </a:prstGeom>
        </p:spPr>
      </p:pic>
      <p:sp>
        <p:nvSpPr>
          <p:cNvPr id="49" name="Right Arrow 48"/>
          <p:cNvSpPr/>
          <p:nvPr/>
        </p:nvSpPr>
        <p:spPr>
          <a:xfrm>
            <a:off x="6593063" y="3914370"/>
            <a:ext cx="2283089" cy="969530"/>
          </a:xfrm>
          <a:prstGeom prst="rightArrow">
            <a:avLst/>
          </a:prstGeom>
          <a:ln/>
        </p:spPr>
        <p:style>
          <a:lnRef idx="1">
            <a:schemeClr val="accent5"/>
          </a:lnRef>
          <a:fillRef idx="2">
            <a:schemeClr val="accent5"/>
          </a:fillRef>
          <a:effectRef idx="1">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Tree>
    <p:custDataLst>
      <p:tags r:id="rId1"/>
    </p:custDataLst>
    <p:extLst>
      <p:ext uri="{BB962C8B-B14F-4D97-AF65-F5344CB8AC3E}">
        <p14:creationId xmlns:p14="http://schemas.microsoft.com/office/powerpoint/2010/main" val="949043394"/>
      </p:ext>
    </p:extLst>
  </p:cSld>
  <p:clrMapOvr>
    <a:masterClrMapping/>
  </p:clrMapOvr>
  <p:transition spd="med" advTm="56625"/>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animBg="1"/>
      <p:bldP spid="6" grpId="0" animBg="1"/>
      <p:bldP spid="17" grpId="0"/>
      <p:bldP spid="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www.town-crier.org"/>
          <p:cNvSpPr>
            <a:spLocks noGrp="1"/>
          </p:cNvSpPr>
          <p:nvPr>
            <p:ph type="title"/>
          </p:nvPr>
        </p:nvSpPr>
        <p:spPr>
          <a:xfrm>
            <a:off x="952498" y="-287381"/>
            <a:ext cx="11099801" cy="2159001"/>
          </a:xfrm>
          <a:prstGeom prst="rect">
            <a:avLst/>
          </a:prstGeom>
        </p:spPr>
        <p:txBody>
          <a:bodyPr/>
          <a:lstStyle>
            <a:lvl1pPr>
              <a:defRPr u="sng">
                <a:hlinkClick r:id="rId2"/>
              </a:defRPr>
            </a:lvl1pPr>
          </a:lstStyle>
          <a:p>
            <a:pPr>
              <a:defRPr u="none"/>
            </a:pPr>
            <a:r>
              <a:rPr u="sng" dirty="0">
                <a:solidFill>
                  <a:schemeClr val="tx1"/>
                </a:solidFill>
                <a:latin typeface="Gill Sans" charset="0"/>
                <a:ea typeface="Gill Sans" charset="0"/>
                <a:cs typeface="Gill Sans" charset="0"/>
              </a:rPr>
              <a:t>www.town-crier.org</a:t>
            </a:r>
            <a:endParaRPr u="sng" dirty="0">
              <a:solidFill>
                <a:schemeClr val="tx1"/>
              </a:solidFill>
              <a:latin typeface="Gill Sans" charset="0"/>
              <a:ea typeface="Gill Sans" charset="0"/>
              <a:cs typeface="Gill Sans" charset="0"/>
              <a:hlinkClick r:id="rId2"/>
            </a:endParaRPr>
          </a:p>
        </p:txBody>
      </p:sp>
      <p:pic>
        <p:nvPicPr>
          <p:cNvPr id="1233" name="Screen Shot 2017-06-07 at 7.24.39 PM.png" descr="Screen Shot 2017-06-07 at 7.24.39 PM.png"/>
          <p:cNvPicPr>
            <a:picLocks noChangeAspect="1"/>
          </p:cNvPicPr>
          <p:nvPr/>
        </p:nvPicPr>
        <p:blipFill>
          <a:blip r:embed="rId3">
            <a:extLst/>
          </a:blip>
          <a:stretch>
            <a:fillRect/>
          </a:stretch>
        </p:blipFill>
        <p:spPr>
          <a:xfrm>
            <a:off x="292099" y="2016029"/>
            <a:ext cx="12420601" cy="7581901"/>
          </a:xfrm>
          <a:prstGeom prst="rect">
            <a:avLst/>
          </a:prstGeom>
          <a:ln w="57150">
            <a:solidFill>
              <a:schemeClr val="tx1"/>
            </a:solidFill>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30</a:t>
            </a:fld>
            <a:endParaRPr lang="uk-UA"/>
          </a:p>
        </p:txBody>
      </p:sp>
    </p:spTree>
  </p:cSld>
  <p:clrMapOvr>
    <a:masterClrMapping/>
  </p:clrMapOvr>
  <p:transition spd="med" advTm="282"/>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96446" y="3031835"/>
            <a:ext cx="9211908" cy="310572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t>31</a:t>
            </a:fld>
            <a:endParaRPr lang="uk-UA"/>
          </a:p>
        </p:txBody>
      </p:sp>
    </p:spTree>
    <p:extLst>
      <p:ext uri="{BB962C8B-B14F-4D97-AF65-F5344CB8AC3E}">
        <p14:creationId xmlns:p14="http://schemas.microsoft.com/office/powerpoint/2010/main" val="1579733945"/>
      </p:ext>
    </p:extLst>
  </p:cSld>
  <p:clrMapOvr>
    <a:masterClrMapping/>
  </p:clrMapOvr>
  <p:transition spd="med" advTm="332"/>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Feeds / scrapers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4700" y="1816100"/>
            <a:ext cx="8915400" cy="7937500"/>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t>32</a:t>
            </a:fld>
            <a:endParaRPr lang="uk-UA"/>
          </a:p>
        </p:txBody>
      </p:sp>
    </p:spTree>
    <p:extLst>
      <p:ext uri="{BB962C8B-B14F-4D97-AF65-F5344CB8AC3E}">
        <p14:creationId xmlns:p14="http://schemas.microsoft.com/office/powerpoint/2010/main" val="181718063"/>
      </p:ext>
    </p:extLst>
  </p:cSld>
  <p:clrMapOvr>
    <a:masterClrMapping/>
  </p:clrMapOvr>
  <p:transition spd="med" advTm="315"/>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Feeds / scrapers</a:t>
            </a:r>
            <a:endParaRPr lang="en-US" dirty="0"/>
          </a:p>
        </p:txBody>
      </p:sp>
      <p:pic>
        <p:nvPicPr>
          <p:cNvPr id="5" name="Picture 4"/>
          <p:cNvPicPr>
            <a:picLocks noChangeAspect="1"/>
          </p:cNvPicPr>
          <p:nvPr/>
        </p:nvPicPr>
        <p:blipFill>
          <a:blip r:embed="rId2"/>
          <a:stretch>
            <a:fillRect/>
          </a:stretch>
        </p:blipFill>
        <p:spPr>
          <a:xfrm>
            <a:off x="0" y="2404813"/>
            <a:ext cx="13004800" cy="49439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2187" y="2601715"/>
            <a:ext cx="11440425" cy="455016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t>33</a:t>
            </a:fld>
            <a:endParaRPr lang="uk-UA"/>
          </a:p>
        </p:txBody>
      </p:sp>
    </p:spTree>
    <p:extLst>
      <p:ext uri="{BB962C8B-B14F-4D97-AF65-F5344CB8AC3E}">
        <p14:creationId xmlns:p14="http://schemas.microsoft.com/office/powerpoint/2010/main" val="1993850229"/>
      </p:ext>
    </p:extLst>
  </p:cSld>
  <p:clrMapOvr>
    <a:masterClrMapping/>
  </p:clrMapOvr>
  <p:transition spd="med" advTm="352"/>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3" name="Tripartite trust model"/>
          <p:cNvSpPr>
            <a:spLocks noGrp="1"/>
          </p:cNvSpPr>
          <p:nvPr>
            <p:ph type="title"/>
          </p:nvPr>
        </p:nvSpPr>
        <p:spPr>
          <a:xfrm>
            <a:off x="952500" y="258308"/>
            <a:ext cx="11099800" cy="2159001"/>
          </a:xfrm>
          <a:prstGeom prst="rect">
            <a:avLst/>
          </a:prstGeom>
        </p:spPr>
        <p:txBody>
          <a:bodyPr/>
          <a:lstStyle/>
          <a:p>
            <a:r>
              <a:rPr dirty="0"/>
              <a:t>Tripartite </a:t>
            </a:r>
            <a:r>
              <a:rPr lang="en-US" dirty="0" smtClean="0"/>
              <a:t>TCB</a:t>
            </a:r>
            <a:endParaRPr dirty="0"/>
          </a:p>
        </p:txBody>
      </p:sp>
      <p:sp>
        <p:nvSpPr>
          <p:cNvPr id="784" name="Smart contract…"/>
          <p:cNvSpPr>
            <a:spLocks noGrp="1"/>
          </p:cNvSpPr>
          <p:nvPr>
            <p:ph type="body" sz="quarter" idx="1"/>
          </p:nvPr>
        </p:nvSpPr>
        <p:spPr>
          <a:xfrm>
            <a:off x="891442" y="2243693"/>
            <a:ext cx="4113714" cy="2456308"/>
          </a:xfrm>
          <a:prstGeom prst="rect">
            <a:avLst/>
          </a:prstGeom>
        </p:spPr>
        <p:txBody>
          <a:bodyPr/>
          <a:lstStyle/>
          <a:p>
            <a:pPr marL="271145" indent="-271145" defTabSz="356362">
              <a:spcBef>
                <a:spcPts val="600"/>
              </a:spcBef>
              <a:defRPr sz="3355" b="1"/>
            </a:pPr>
            <a:r>
              <a:t>Smart contract</a:t>
            </a:r>
          </a:p>
          <a:p>
            <a:pPr marL="610076" lvl="1" indent="-338931" defTabSz="356362">
              <a:spcBef>
                <a:spcPts val="600"/>
              </a:spcBef>
              <a:defRPr sz="2745"/>
            </a:pPr>
            <a:r>
              <a:rPr dirty="0"/>
              <a:t>Trustworthy execution </a:t>
            </a:r>
          </a:p>
          <a:p>
            <a:pPr marL="610076" lvl="1" indent="-338931" defTabSz="356362">
              <a:spcBef>
                <a:spcPts val="600"/>
              </a:spcBef>
              <a:defRPr sz="2745"/>
            </a:pPr>
            <a:r>
              <a:rPr dirty="0"/>
              <a:t>No confidentiality</a:t>
            </a:r>
          </a:p>
          <a:p>
            <a:pPr marL="610076" lvl="1" indent="-338931" defTabSz="356362">
              <a:spcBef>
                <a:spcPts val="600"/>
              </a:spcBef>
              <a:defRPr sz="2745"/>
            </a:pPr>
            <a:r>
              <a:rPr dirty="0"/>
              <a:t>Expensive computation</a:t>
            </a:r>
          </a:p>
        </p:txBody>
      </p:sp>
      <p:grpSp>
        <p:nvGrpSpPr>
          <p:cNvPr id="810" name="Group"/>
          <p:cNvGrpSpPr/>
          <p:nvPr/>
        </p:nvGrpSpPr>
        <p:grpSpPr>
          <a:xfrm>
            <a:off x="492027" y="5130770"/>
            <a:ext cx="7709051" cy="4206610"/>
            <a:chOff x="0" y="0"/>
            <a:chExt cx="7709049" cy="4206609"/>
          </a:xfrm>
        </p:grpSpPr>
        <p:sp>
          <p:nvSpPr>
            <p:cNvPr id="785" name="Rectangle"/>
            <p:cNvSpPr/>
            <p:nvPr/>
          </p:nvSpPr>
          <p:spPr>
            <a:xfrm>
              <a:off x="0" y="12906"/>
              <a:ext cx="5098033" cy="4193704"/>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786" name="Rounded Rectangle"/>
            <p:cNvSpPr/>
            <p:nvPr/>
          </p:nvSpPr>
          <p:spPr>
            <a:xfrm>
              <a:off x="2717982" y="264844"/>
              <a:ext cx="4991068" cy="3564659"/>
            </a:xfrm>
            <a:prstGeom prst="roundRect">
              <a:avLst>
                <a:gd name="adj" fmla="val 15000"/>
              </a:avLst>
            </a:prstGeom>
            <a:solidFill>
              <a:srgbClr val="9FF0EA">
                <a:alpha val="51029"/>
              </a:srgbClr>
            </a:solidFill>
            <a:ln w="50800" cap="flat">
              <a:solidFill>
                <a:srgbClr val="000000">
                  <a:alpha val="51029"/>
                </a:srgbClr>
              </a:solidFill>
              <a:prstDash val="solid"/>
              <a:miter lim="400000"/>
            </a:ln>
            <a:effectLst>
              <a:outerShdw blurRad="38100" dist="25400" dir="5400000" rotWithShape="0">
                <a:srgbClr val="000000">
                  <a:alpha val="31744"/>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790" name="Group"/>
            <p:cNvGrpSpPr/>
            <p:nvPr/>
          </p:nvGrpSpPr>
          <p:grpSpPr>
            <a:xfrm>
              <a:off x="390467" y="1021385"/>
              <a:ext cx="1790948" cy="2176746"/>
              <a:chOff x="-8948" y="-38727"/>
              <a:chExt cx="1790947" cy="2176744"/>
            </a:xfrm>
          </p:grpSpPr>
          <p:sp>
            <p:nvSpPr>
              <p:cNvPr id="787" name="Rectangle"/>
              <p:cNvSpPr/>
              <p:nvPr/>
            </p:nvSpPr>
            <p:spPr>
              <a:xfrm>
                <a:off x="0" y="0"/>
                <a:ext cx="1773051" cy="2138017"/>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78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633" y="940177"/>
                <a:ext cx="1305317" cy="1162630"/>
              </a:xfrm>
              <a:prstGeom prst="rect">
                <a:avLst/>
              </a:prstGeom>
              <a:ln w="12700" cap="flat">
                <a:noFill/>
                <a:miter lim="400000"/>
              </a:ln>
              <a:effectLst/>
            </p:spPr>
          </p:pic>
          <p:sp>
            <p:nvSpPr>
              <p:cNvPr id="789" name="Flight…"/>
              <p:cNvSpPr/>
              <p:nvPr/>
            </p:nvSpPr>
            <p:spPr>
              <a:xfrm>
                <a:off x="-8949" y="-38728"/>
                <a:ext cx="1790948" cy="897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300" b="1">
                    <a:latin typeface="Courier"/>
                    <a:ea typeface="Courier"/>
                    <a:cs typeface="Courier"/>
                    <a:sym typeface="Courier"/>
                  </a:defRPr>
                </a:pPr>
                <a:r>
                  <a:t>Flight</a:t>
                </a:r>
              </a:p>
              <a:p>
                <a:pPr algn="l">
                  <a:defRPr sz="2300" b="1">
                    <a:latin typeface="Courier"/>
                    <a:ea typeface="Courier"/>
                    <a:cs typeface="Courier"/>
                    <a:sym typeface="Courier"/>
                  </a:defRPr>
                </a:pPr>
                <a:r>
                  <a:t>Insurance</a:t>
                </a:r>
              </a:p>
            </p:txBody>
          </p:sp>
        </p:grpSp>
        <p:grpSp>
          <p:nvGrpSpPr>
            <p:cNvPr id="799" name="Group"/>
            <p:cNvGrpSpPr/>
            <p:nvPr/>
          </p:nvGrpSpPr>
          <p:grpSpPr>
            <a:xfrm>
              <a:off x="5453905" y="1303446"/>
              <a:ext cx="2064107" cy="2022979"/>
              <a:chOff x="0" y="0"/>
              <a:chExt cx="2064106" cy="2022977"/>
            </a:xfrm>
          </p:grpSpPr>
          <p:grpSp>
            <p:nvGrpSpPr>
              <p:cNvPr id="797" name="Group"/>
              <p:cNvGrpSpPr/>
              <p:nvPr/>
            </p:nvGrpSpPr>
            <p:grpSpPr>
              <a:xfrm>
                <a:off x="-1" y="-1"/>
                <a:ext cx="2020133" cy="2014105"/>
                <a:chOff x="0" y="-1"/>
                <a:chExt cx="2020131" cy="2014103"/>
              </a:xfrm>
            </p:grpSpPr>
            <p:pic>
              <p:nvPicPr>
                <p:cNvPr id="791" name="image19.png" descr="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3" y="-1"/>
                  <a:ext cx="2020104" cy="217060"/>
                </a:xfrm>
                <a:prstGeom prst="rect">
                  <a:avLst/>
                </a:prstGeom>
                <a:ln w="12700" cap="flat">
                  <a:noFill/>
                  <a:miter lim="400000"/>
                </a:ln>
                <a:effectLst/>
              </p:spPr>
            </p:pic>
            <p:pic>
              <p:nvPicPr>
                <p:cNvPr id="792"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627640" y="627644"/>
                  <a:ext cx="1498528" cy="243238"/>
                </a:xfrm>
                <a:prstGeom prst="rect">
                  <a:avLst/>
                </a:prstGeom>
                <a:ln w="12700" cap="flat">
                  <a:noFill/>
                  <a:miter lim="400000"/>
                </a:ln>
                <a:effectLst/>
              </p:spPr>
            </p:pic>
            <p:pic>
              <p:nvPicPr>
                <p:cNvPr id="793"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1136919" y="648681"/>
                  <a:ext cx="1498528" cy="267886"/>
                </a:xfrm>
                <a:prstGeom prst="rect">
                  <a:avLst/>
                </a:prstGeom>
                <a:ln w="12700" cap="flat">
                  <a:noFill/>
                  <a:miter lim="400000"/>
                </a:ln>
                <a:effectLst/>
              </p:spPr>
            </p:pic>
            <p:pic>
              <p:nvPicPr>
                <p:cNvPr id="794"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3" y="1359014"/>
                  <a:ext cx="2020104" cy="185435"/>
                </a:xfrm>
                <a:prstGeom prst="rect">
                  <a:avLst/>
                </a:prstGeom>
                <a:ln w="12700" cap="flat">
                  <a:noFill/>
                  <a:miter lim="400000"/>
                </a:ln>
                <a:effectLst/>
              </p:spPr>
            </p:pic>
            <p:pic>
              <p:nvPicPr>
                <p:cNvPr id="795" name="image13.png" descr="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6441" y="1572103"/>
                  <a:ext cx="667156" cy="442000"/>
                </a:xfrm>
                <a:prstGeom prst="rect">
                  <a:avLst/>
                </a:prstGeom>
                <a:ln w="12700" cap="flat">
                  <a:noFill/>
                  <a:miter lim="400000"/>
                </a:ln>
                <a:effectLst/>
              </p:spPr>
            </p:pic>
            <p:sp>
              <p:nvSpPr>
                <p:cNvPr id="796" name="Rectangle"/>
                <p:cNvSpPr/>
                <p:nvPr/>
              </p:nvSpPr>
              <p:spPr>
                <a:xfrm>
                  <a:off x="838680" y="256941"/>
                  <a:ext cx="697429" cy="486952"/>
                </a:xfrm>
                <a:prstGeom prst="rect">
                  <a:avLst/>
                </a:prstGeom>
                <a:noFill/>
                <a:ln w="12700" cap="flat">
                  <a:noFill/>
                  <a:miter lim="400000"/>
                </a:ln>
                <a:effectLst/>
              </p:spPr>
              <p:txBody>
                <a:bodyPr wrap="square" lIns="50800" tIns="50800" rIns="50800" bIns="50800" numCol="1" anchor="ctr">
                  <a:noAutofit/>
                </a:bodyPr>
                <a:lstStyle/>
                <a:p>
                  <a:endParaRPr/>
                </a:p>
              </p:txBody>
            </p:sp>
          </p:grpSp>
          <p:sp>
            <p:nvSpPr>
              <p:cNvPr id="798" name="SGX"/>
              <p:cNvSpPr/>
              <p:nvPr/>
            </p:nvSpPr>
            <p:spPr>
              <a:xfrm>
                <a:off x="1290713" y="1536027"/>
                <a:ext cx="773394" cy="486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r>
                  <a:t>SGX</a:t>
                </a:r>
              </a:p>
            </p:txBody>
          </p:sp>
        </p:grpSp>
        <p:grpSp>
          <p:nvGrpSpPr>
            <p:cNvPr id="803" name="Group"/>
            <p:cNvGrpSpPr/>
            <p:nvPr/>
          </p:nvGrpSpPr>
          <p:grpSpPr>
            <a:xfrm>
              <a:off x="5667921" y="767922"/>
              <a:ext cx="1532661" cy="2091860"/>
              <a:chOff x="0" y="0"/>
              <a:chExt cx="1532660" cy="2091858"/>
            </a:xfrm>
          </p:grpSpPr>
          <p:sp>
            <p:nvSpPr>
              <p:cNvPr id="800" name="Rectangle"/>
              <p:cNvSpPr/>
              <p:nvPr/>
            </p:nvSpPr>
            <p:spPr>
              <a:xfrm>
                <a:off x="-1" y="756940"/>
                <a:ext cx="1532662" cy="1194886"/>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801" name="Town…"/>
              <p:cNvSpPr/>
              <p:nvPr/>
            </p:nvSpPr>
            <p:spPr>
              <a:xfrm>
                <a:off x="-1" y="616907"/>
                <a:ext cx="1532662" cy="1474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a:latin typeface="Droid Sans"/>
                    <a:ea typeface="Droid Sans"/>
                    <a:cs typeface="Droid Sans"/>
                    <a:sym typeface="Droid Sans"/>
                  </a:defRPr>
                </a:pPr>
                <a:r>
                  <a:t>Town</a:t>
                </a:r>
              </a:p>
              <a:p>
                <a:pPr defTabSz="1733973">
                  <a:defRPr>
                    <a:latin typeface="Droid Sans"/>
                    <a:ea typeface="Droid Sans"/>
                    <a:cs typeface="Droid Sans"/>
                    <a:sym typeface="Droid Sans"/>
                  </a:defRPr>
                </a:pPr>
                <a:r>
                  <a:t>Crier</a:t>
                </a:r>
              </a:p>
            </p:txBody>
          </p:sp>
          <p:pic>
            <p:nvPicPr>
              <p:cNvPr id="802"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0629" y="0"/>
                <a:ext cx="771406" cy="1025810"/>
              </a:xfrm>
              <a:prstGeom prst="rect">
                <a:avLst/>
              </a:prstGeom>
              <a:ln w="12700" cap="flat">
                <a:noFill/>
                <a:miter lim="400000"/>
              </a:ln>
              <a:effectLst/>
            </p:spPr>
          </p:pic>
        </p:grpSp>
        <p:sp>
          <p:nvSpPr>
            <p:cNvPr id="804" name="Blockchain"/>
            <p:cNvSpPr/>
            <p:nvPr/>
          </p:nvSpPr>
          <p:spPr>
            <a:xfrm>
              <a:off x="150354" y="0"/>
              <a:ext cx="2475535" cy="757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atin typeface="Palatino"/>
                  <a:ea typeface="Palatino"/>
                  <a:cs typeface="Palatino"/>
                  <a:sym typeface="Palatino"/>
                </a:defRPr>
              </a:lvl1pPr>
            </a:lstStyle>
            <a:p>
              <a:r>
                <a:t>Blockchain</a:t>
              </a:r>
            </a:p>
          </p:txBody>
        </p:sp>
        <p:grpSp>
          <p:nvGrpSpPr>
            <p:cNvPr id="808" name="Group"/>
            <p:cNvGrpSpPr/>
            <p:nvPr/>
          </p:nvGrpSpPr>
          <p:grpSpPr>
            <a:xfrm>
              <a:off x="2982001" y="930268"/>
              <a:ext cx="1790948" cy="2233811"/>
              <a:chOff x="-8948" y="-95792"/>
              <a:chExt cx="1790947" cy="2233809"/>
            </a:xfrm>
          </p:grpSpPr>
          <p:sp>
            <p:nvSpPr>
              <p:cNvPr id="805" name="Rectangle"/>
              <p:cNvSpPr/>
              <p:nvPr/>
            </p:nvSpPr>
            <p:spPr>
              <a:xfrm>
                <a:off x="0" y="0"/>
                <a:ext cx="1773051" cy="2138017"/>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0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633" y="940177"/>
                <a:ext cx="1305317" cy="1162630"/>
              </a:xfrm>
              <a:prstGeom prst="rect">
                <a:avLst/>
              </a:prstGeom>
              <a:ln w="12700" cap="flat">
                <a:noFill/>
                <a:miter lim="400000"/>
              </a:ln>
              <a:effectLst/>
            </p:spPr>
          </p:pic>
          <p:sp>
            <p:nvSpPr>
              <p:cNvPr id="807" name="TC…"/>
              <p:cNvSpPr/>
              <p:nvPr/>
            </p:nvSpPr>
            <p:spPr>
              <a:xfrm>
                <a:off x="-8949" y="-95793"/>
                <a:ext cx="1790948" cy="1188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600" b="1">
                    <a:latin typeface="Courier"/>
                    <a:ea typeface="Courier"/>
                    <a:cs typeface="Courier"/>
                    <a:sym typeface="Courier"/>
                  </a:defRPr>
                </a:pPr>
                <a:r>
                  <a:t>TC</a:t>
                </a:r>
              </a:p>
              <a:p>
                <a:pPr algn="l">
                  <a:defRPr sz="2600" b="1">
                    <a:latin typeface="Courier"/>
                    <a:ea typeface="Courier"/>
                    <a:cs typeface="Courier"/>
                    <a:sym typeface="Courier"/>
                  </a:defRPr>
                </a:pPr>
                <a:r>
                  <a:t>Contract</a:t>
                </a:r>
              </a:p>
            </p:txBody>
          </p:sp>
        </p:grpSp>
        <p:sp>
          <p:nvSpPr>
            <p:cNvPr id="809" name="Double Arrow"/>
            <p:cNvSpPr/>
            <p:nvPr/>
          </p:nvSpPr>
          <p:spPr>
            <a:xfrm>
              <a:off x="2023873" y="1719858"/>
              <a:ext cx="1050286" cy="654631"/>
            </a:xfrm>
            <a:prstGeom prst="leftRightArrow">
              <a:avLst>
                <a:gd name="adj1" fmla="val 32000"/>
                <a:gd name="adj2" fmla="val 64176"/>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pic>
        <p:nvPicPr>
          <p:cNvPr id="811" name="pasted-image.jpg" descr="pasted-image.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64284" y="5926558"/>
            <a:ext cx="3248489" cy="2615034"/>
          </a:xfrm>
          <a:prstGeom prst="rect">
            <a:avLst/>
          </a:prstGeom>
          <a:ln w="12700">
            <a:miter lim="400000"/>
          </a:ln>
        </p:spPr>
      </p:pic>
      <p:sp>
        <p:nvSpPr>
          <p:cNvPr id="812" name="Double Arrow"/>
          <p:cNvSpPr/>
          <p:nvPr/>
        </p:nvSpPr>
        <p:spPr>
          <a:xfrm>
            <a:off x="8045349" y="6867923"/>
            <a:ext cx="1397001" cy="732303"/>
          </a:xfrm>
          <a:prstGeom prst="leftRightArrow">
            <a:avLst>
              <a:gd name="adj1" fmla="val 32000"/>
              <a:gd name="adj2" fmla="val 76307"/>
            </a:avLst>
          </a:prstGeom>
          <a:blipFill>
            <a:blip r:embed="rId1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813" name="TC enclave…"/>
          <p:cNvSpPr/>
          <p:nvPr/>
        </p:nvSpPr>
        <p:spPr>
          <a:xfrm>
            <a:off x="5417180" y="2149761"/>
            <a:ext cx="3457223" cy="2905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marL="257809" indent="-257809" algn="l" defTabSz="338835">
              <a:spcBef>
                <a:spcPts val="500"/>
              </a:spcBef>
              <a:buSzPct val="75000"/>
              <a:buChar char="•"/>
              <a:defRPr sz="3190" b="1">
                <a:latin typeface="Helvetica"/>
                <a:ea typeface="Helvetica"/>
                <a:cs typeface="Helvetica"/>
                <a:sym typeface="Helvetica"/>
              </a:defRPr>
            </a:pPr>
            <a:r>
              <a:rPr dirty="0">
                <a:latin typeface="Gill Sans" charset="0"/>
                <a:ea typeface="Gill Sans" charset="0"/>
                <a:cs typeface="Gill Sans" charset="0"/>
              </a:rPr>
              <a:t>TC enclave</a:t>
            </a:r>
          </a:p>
          <a:p>
            <a:pPr marL="580072" lvl="1" indent="-322262" algn="l" defTabSz="338835">
              <a:spcBef>
                <a:spcPts val="500"/>
              </a:spcBef>
              <a:buSzPct val="75000"/>
              <a:buChar char="•"/>
              <a:defRPr sz="2609"/>
            </a:pPr>
            <a:r>
              <a:rPr dirty="0">
                <a:latin typeface="Gill Sans" charset="0"/>
                <a:ea typeface="Gill Sans" charset="0"/>
                <a:cs typeface="Gill Sans" charset="0"/>
              </a:rPr>
              <a:t>Trustworthy execution </a:t>
            </a:r>
          </a:p>
          <a:p>
            <a:pPr marL="580072" lvl="1" indent="-322262" algn="l" defTabSz="338835">
              <a:spcBef>
                <a:spcPts val="500"/>
              </a:spcBef>
              <a:buSzPct val="75000"/>
              <a:buChar char="•"/>
              <a:defRPr sz="2609"/>
            </a:pPr>
            <a:r>
              <a:rPr dirty="0">
                <a:latin typeface="Gill Sans" charset="0"/>
                <a:ea typeface="Gill Sans" charset="0"/>
                <a:cs typeface="Gill Sans" charset="0"/>
              </a:rPr>
              <a:t>Cheap computation</a:t>
            </a:r>
          </a:p>
          <a:p>
            <a:pPr marL="580072" lvl="1" indent="-322262" algn="l" defTabSz="338835">
              <a:spcBef>
                <a:spcPts val="500"/>
              </a:spcBef>
              <a:buSzPct val="75000"/>
              <a:buChar char="•"/>
              <a:defRPr sz="2609"/>
            </a:pPr>
            <a:r>
              <a:rPr dirty="0">
                <a:latin typeface="Gill Sans" charset="0"/>
                <a:ea typeface="Gill Sans" charset="0"/>
                <a:cs typeface="Gill Sans" charset="0"/>
              </a:rPr>
              <a:t>No network stack</a:t>
            </a:r>
          </a:p>
        </p:txBody>
      </p:sp>
      <p:sp>
        <p:nvSpPr>
          <p:cNvPr id="814" name="Trusted website…"/>
          <p:cNvSpPr/>
          <p:nvPr/>
        </p:nvSpPr>
        <p:spPr>
          <a:xfrm>
            <a:off x="9264284" y="2138131"/>
            <a:ext cx="3248489" cy="29054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pPr marL="240030" indent="-240030" algn="l" defTabSz="315468">
              <a:spcBef>
                <a:spcPts val="500"/>
              </a:spcBef>
              <a:buSzPct val="75000"/>
              <a:buChar char="•"/>
              <a:defRPr sz="2970" b="1">
                <a:latin typeface="Helvetica"/>
                <a:ea typeface="Helvetica"/>
                <a:cs typeface="Helvetica"/>
                <a:sym typeface="Helvetica"/>
              </a:defRPr>
            </a:pPr>
            <a:r>
              <a:rPr>
                <a:latin typeface="Gill Sans" charset="0"/>
                <a:ea typeface="Gill Sans" charset="0"/>
                <a:cs typeface="Gill Sans" charset="0"/>
              </a:rPr>
              <a:t>Trusted website</a:t>
            </a:r>
          </a:p>
          <a:p>
            <a:pPr marL="540067" lvl="1" indent="-300037" algn="l" defTabSz="315468">
              <a:spcBef>
                <a:spcPts val="500"/>
              </a:spcBef>
              <a:buSzPct val="75000"/>
              <a:buChar char="•"/>
              <a:defRPr sz="2430"/>
            </a:pPr>
            <a:r>
              <a:rPr>
                <a:latin typeface="Gill Sans" charset="0"/>
                <a:ea typeface="Gill Sans" charset="0"/>
                <a:cs typeface="Gill Sans" charset="0"/>
              </a:rPr>
              <a:t>Source authentication</a:t>
            </a:r>
          </a:p>
          <a:p>
            <a:pPr marL="540067" lvl="1" indent="-300037" algn="l" defTabSz="315468">
              <a:spcBef>
                <a:spcPts val="500"/>
              </a:spcBef>
              <a:buSzPct val="75000"/>
              <a:buChar char="•"/>
              <a:defRPr sz="2430"/>
            </a:pPr>
            <a:r>
              <a:rPr>
                <a:latin typeface="Gill Sans" charset="0"/>
                <a:ea typeface="Gill Sans" charset="0"/>
                <a:cs typeface="Gill Sans" charset="0"/>
              </a:rPr>
              <a:t>No digital signatures on content</a:t>
            </a:r>
          </a:p>
        </p:txBody>
      </p:sp>
      <p:sp>
        <p:nvSpPr>
          <p:cNvPr id="815" name="Double Arrow"/>
          <p:cNvSpPr/>
          <p:nvPr/>
        </p:nvSpPr>
        <p:spPr>
          <a:xfrm>
            <a:off x="4908498" y="6867923"/>
            <a:ext cx="1397001" cy="732303"/>
          </a:xfrm>
          <a:prstGeom prst="leftRightArrow">
            <a:avLst>
              <a:gd name="adj1" fmla="val 32000"/>
              <a:gd name="adj2" fmla="val 76307"/>
            </a:avLst>
          </a:prstGeom>
          <a:blipFill>
            <a:blip r:embed="rId1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grpSp>
        <p:nvGrpSpPr>
          <p:cNvPr id="818" name="Group"/>
          <p:cNvGrpSpPr/>
          <p:nvPr/>
        </p:nvGrpSpPr>
        <p:grpSpPr>
          <a:xfrm>
            <a:off x="4647815" y="6599074"/>
            <a:ext cx="5055219" cy="1270001"/>
            <a:chOff x="0" y="0"/>
            <a:chExt cx="5055217" cy="1270000"/>
          </a:xfrm>
        </p:grpSpPr>
        <p:sp>
          <p:nvSpPr>
            <p:cNvPr id="816" name="Oval"/>
            <p:cNvSpPr/>
            <p:nvPr/>
          </p:nvSpPr>
          <p:spPr>
            <a:xfrm>
              <a:off x="3136850" y="0"/>
              <a:ext cx="1918368" cy="1270000"/>
            </a:xfrm>
            <a:prstGeom prst="ellipse">
              <a:avLst/>
            </a:prstGeom>
            <a:blipFill rotWithShape="1">
              <a:blip r:embed="rId12">
                <a:alphaModFix amt="19116"/>
              </a:blip>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817" name="Oval"/>
            <p:cNvSpPr/>
            <p:nvPr/>
          </p:nvSpPr>
          <p:spPr>
            <a:xfrm>
              <a:off x="0" y="0"/>
              <a:ext cx="1918368" cy="1270000"/>
            </a:xfrm>
            <a:prstGeom prst="ellipse">
              <a:avLst/>
            </a:prstGeom>
            <a:blipFill rotWithShape="1">
              <a:blip r:embed="rId12">
                <a:alphaModFix amt="19116"/>
              </a:blip>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
        <p:nvSpPr>
          <p:cNvPr id="819" name="Line"/>
          <p:cNvSpPr/>
          <p:nvPr/>
        </p:nvSpPr>
        <p:spPr>
          <a:xfrm flipH="1" flipV="1">
            <a:off x="4266605" y="4403164"/>
            <a:ext cx="159896" cy="1775067"/>
          </a:xfrm>
          <a:prstGeom prst="line">
            <a:avLst/>
          </a:prstGeom>
          <a:ln w="127000">
            <a:solidFill>
              <a:srgbClr val="000000"/>
            </a:solidFill>
            <a:miter lim="400000"/>
          </a:ln>
        </p:spPr>
        <p:txBody>
          <a:bodyPr lIns="50800" tIns="50800" rIns="50800" bIns="50800" anchor="ctr"/>
          <a:lstStyle/>
          <a:p>
            <a:pPr>
              <a:defRPr sz="2400"/>
            </a:pPr>
            <a:endParaRPr/>
          </a:p>
        </p:txBody>
      </p:sp>
      <p:sp>
        <p:nvSpPr>
          <p:cNvPr id="820" name="Line"/>
          <p:cNvSpPr/>
          <p:nvPr/>
        </p:nvSpPr>
        <p:spPr>
          <a:xfrm flipV="1">
            <a:off x="7266104" y="4869215"/>
            <a:ext cx="45881" cy="1532943"/>
          </a:xfrm>
          <a:prstGeom prst="line">
            <a:avLst/>
          </a:prstGeom>
          <a:ln w="127000">
            <a:solidFill>
              <a:srgbClr val="000000"/>
            </a:solidFill>
            <a:miter lim="400000"/>
          </a:ln>
        </p:spPr>
        <p:txBody>
          <a:bodyPr lIns="50800" tIns="50800" rIns="50800" bIns="50800" anchor="ctr"/>
          <a:lstStyle/>
          <a:p>
            <a:pPr>
              <a:defRPr sz="2400"/>
            </a:pPr>
            <a:endParaRPr/>
          </a:p>
        </p:txBody>
      </p:sp>
      <p:sp>
        <p:nvSpPr>
          <p:cNvPr id="821" name="Line"/>
          <p:cNvSpPr/>
          <p:nvPr/>
        </p:nvSpPr>
        <p:spPr>
          <a:xfrm flipH="1" flipV="1">
            <a:off x="10856937" y="4869216"/>
            <a:ext cx="63184" cy="1125224"/>
          </a:xfrm>
          <a:prstGeom prst="line">
            <a:avLst/>
          </a:prstGeom>
          <a:ln w="127000">
            <a:solidFill>
              <a:srgbClr val="000000"/>
            </a:solidFill>
            <a:miter lim="400000"/>
          </a:ln>
        </p:spPr>
        <p:txBody>
          <a:bodyPr lIns="50800" tIns="50800" rIns="50800" bIns="50800" anchor="ctr"/>
          <a:lstStyle/>
          <a:p>
            <a:pPr>
              <a:defRPr sz="2400"/>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34</a:t>
            </a:fld>
            <a:endParaRPr lang="uk-UA"/>
          </a:p>
        </p:txBody>
      </p:sp>
    </p:spTree>
    <p:extLst>
      <p:ext uri="{BB962C8B-B14F-4D97-AF65-F5344CB8AC3E}">
        <p14:creationId xmlns:p14="http://schemas.microsoft.com/office/powerpoint/2010/main" val="14417163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818"/>
                                        </p:tgtEl>
                                        <p:attrNameLst>
                                          <p:attrName>style.visibility</p:attrName>
                                        </p:attrNameLst>
                                      </p:cBhvr>
                                      <p:to>
                                        <p:strVal val="visible"/>
                                      </p:to>
                                    </p:set>
                                    <p:animEffect transition="in" filter="box(out)">
                                      <p:cBhvr>
                                        <p:cTn id="7" dur="1000"/>
                                        <p:tgtEl>
                                          <p:spTgt spid="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6" name="TC goal / adversarial model"/>
          <p:cNvSpPr>
            <a:spLocks noGrp="1"/>
          </p:cNvSpPr>
          <p:nvPr>
            <p:ph type="title"/>
          </p:nvPr>
        </p:nvSpPr>
        <p:spPr>
          <a:xfrm>
            <a:off x="952500" y="258308"/>
            <a:ext cx="11099800" cy="2159001"/>
          </a:xfrm>
          <a:prstGeom prst="rect">
            <a:avLst/>
          </a:prstGeom>
        </p:spPr>
        <p:txBody>
          <a:bodyPr>
            <a:normAutofit fontScale="90000"/>
          </a:bodyPr>
          <a:lstStyle>
            <a:lvl1pPr defTabSz="566674">
              <a:defRPr sz="7760"/>
            </a:lvl1pPr>
          </a:lstStyle>
          <a:p>
            <a:r>
              <a:t>TC goal / adversarial model</a:t>
            </a:r>
          </a:p>
        </p:txBody>
      </p:sp>
      <p:sp>
        <p:nvSpPr>
          <p:cNvPr id="667" name="Relying contract sends query Q = (XYZ, params, T) to TC…"/>
          <p:cNvSpPr>
            <a:spLocks noGrp="1"/>
          </p:cNvSpPr>
          <p:nvPr>
            <p:ph type="body" sz="half" idx="1"/>
          </p:nvPr>
        </p:nvSpPr>
        <p:spPr>
          <a:xfrm>
            <a:off x="505839" y="2152404"/>
            <a:ext cx="12408676" cy="2571954"/>
          </a:xfrm>
          <a:prstGeom prst="rect">
            <a:avLst/>
          </a:prstGeom>
        </p:spPr>
        <p:txBody>
          <a:bodyPr>
            <a:normAutofit/>
          </a:bodyPr>
          <a:lstStyle/>
          <a:p>
            <a:pPr marL="284479" indent="-284479" defTabSz="373887">
              <a:spcBef>
                <a:spcPts val="800"/>
              </a:spcBef>
              <a:defRPr sz="3520"/>
            </a:pPr>
            <a:r>
              <a:rPr lang="en-US" dirty="0"/>
              <a:t>Goal: TC returns correct answer </a:t>
            </a:r>
            <a:r>
              <a:rPr lang="en-US" i="1" dirty="0"/>
              <a:t>A</a:t>
            </a:r>
            <a:r>
              <a:rPr lang="en-US" dirty="0"/>
              <a:t> to query </a:t>
            </a:r>
            <a:r>
              <a:rPr lang="en-US" i="1" dirty="0"/>
              <a:t>Q</a:t>
            </a:r>
            <a:r>
              <a:rPr lang="en-US" dirty="0"/>
              <a:t> </a:t>
            </a:r>
            <a:endParaRPr lang="en-US" dirty="0" smtClean="0"/>
          </a:p>
          <a:p>
            <a:pPr marL="284479" indent="-284479" defTabSz="373887">
              <a:spcBef>
                <a:spcPts val="800"/>
              </a:spcBef>
              <a:defRPr sz="3520"/>
            </a:pPr>
            <a:r>
              <a:rPr dirty="0" smtClean="0"/>
              <a:t>Assumption</a:t>
            </a:r>
            <a:r>
              <a:rPr dirty="0"/>
              <a:t>: </a:t>
            </a:r>
            <a:r>
              <a:rPr lang="en-US" dirty="0" smtClean="0"/>
              <a:t>SGX + </a:t>
            </a:r>
            <a:r>
              <a:rPr dirty="0" smtClean="0"/>
              <a:t>TC </a:t>
            </a:r>
            <a:r>
              <a:rPr dirty="0"/>
              <a:t>code </a:t>
            </a:r>
            <a:r>
              <a:rPr dirty="0" smtClean="0"/>
              <a:t>(</a:t>
            </a:r>
            <a:r>
              <a:rPr dirty="0"/>
              <a:t>publicly verified)</a:t>
            </a:r>
          </a:p>
          <a:p>
            <a:pPr marL="284479" indent="-284479" defTabSz="373887">
              <a:spcBef>
                <a:spcPts val="800"/>
              </a:spcBef>
              <a:defRPr sz="3520"/>
            </a:pPr>
            <a:r>
              <a:rPr dirty="0"/>
              <a:t>Adversary controls TC node OS and the network</a:t>
            </a:r>
          </a:p>
          <a:p>
            <a:pPr marL="719102" lvl="1" indent="-434622" defTabSz="373887">
              <a:spcBef>
                <a:spcPts val="600"/>
              </a:spcBef>
              <a:defRPr sz="2880"/>
            </a:pPr>
            <a:r>
              <a:rPr dirty="0"/>
              <a:t>Simpler view: </a:t>
            </a:r>
            <a:r>
              <a:rPr b="1" dirty="0"/>
              <a:t>network adversary outside enclave</a:t>
            </a:r>
          </a:p>
        </p:txBody>
      </p:sp>
      <p:grpSp>
        <p:nvGrpSpPr>
          <p:cNvPr id="4" name="Group 3"/>
          <p:cNvGrpSpPr/>
          <p:nvPr/>
        </p:nvGrpSpPr>
        <p:grpSpPr>
          <a:xfrm>
            <a:off x="1747897" y="4908735"/>
            <a:ext cx="8966486" cy="4844865"/>
            <a:chOff x="2602662" y="6015478"/>
            <a:chExt cx="7402912" cy="3560413"/>
          </a:xfrm>
        </p:grpSpPr>
        <p:pic>
          <p:nvPicPr>
            <p:cNvPr id="665" name="pasted-image.jpg" descr="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3586" y="7011462"/>
              <a:ext cx="2681988" cy="2159001"/>
            </a:xfrm>
            <a:prstGeom prst="rect">
              <a:avLst/>
            </a:prstGeom>
            <a:ln w="12700">
              <a:miter lim="400000"/>
            </a:ln>
          </p:spPr>
        </p:pic>
        <p:grpSp>
          <p:nvGrpSpPr>
            <p:cNvPr id="691" name="Group"/>
            <p:cNvGrpSpPr/>
            <p:nvPr/>
          </p:nvGrpSpPr>
          <p:grpSpPr>
            <a:xfrm>
              <a:off x="2602662" y="6015478"/>
              <a:ext cx="7360531" cy="3560413"/>
              <a:chOff x="0" y="0"/>
              <a:chExt cx="7360530" cy="3560411"/>
            </a:xfrm>
          </p:grpSpPr>
          <p:sp>
            <p:nvSpPr>
              <p:cNvPr id="668" name="Rectangle"/>
              <p:cNvSpPr/>
              <p:nvPr/>
            </p:nvSpPr>
            <p:spPr>
              <a:xfrm>
                <a:off x="68302" y="27103"/>
                <a:ext cx="2583773" cy="3412961"/>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669" name="Trusted Website XYZ.com"/>
              <p:cNvSpPr/>
              <p:nvPr/>
            </p:nvSpPr>
            <p:spPr>
              <a:xfrm>
                <a:off x="5097381" y="136866"/>
                <a:ext cx="2263149" cy="77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noAutofit/>
              </a:bodyPr>
              <a:lstStyle>
                <a:lvl1pPr algn="l" defTabSz="1733973">
                  <a:defRPr sz="1800">
                    <a:latin typeface="Arial"/>
                    <a:ea typeface="Arial"/>
                    <a:cs typeface="Arial"/>
                    <a:sym typeface="Arial"/>
                  </a:defRPr>
                </a:lvl1pPr>
              </a:lstStyle>
              <a:p>
                <a:r>
                  <a:rPr sz="2800" dirty="0">
                    <a:latin typeface="Gill Sans" charset="0"/>
                    <a:ea typeface="Gill Sans" charset="0"/>
                    <a:cs typeface="Gill Sans" charset="0"/>
                  </a:rPr>
                  <a:t>Trusted Website XYZ.com</a:t>
                </a:r>
              </a:p>
            </p:txBody>
          </p:sp>
          <p:grpSp>
            <p:nvGrpSpPr>
              <p:cNvPr id="673" name="Group"/>
              <p:cNvGrpSpPr/>
              <p:nvPr/>
            </p:nvGrpSpPr>
            <p:grpSpPr>
              <a:xfrm>
                <a:off x="333688" y="1001878"/>
                <a:ext cx="1785422" cy="2170029"/>
                <a:chOff x="-8920" y="-38607"/>
                <a:chExt cx="1785421" cy="2170027"/>
              </a:xfrm>
            </p:grpSpPr>
            <p:sp>
              <p:nvSpPr>
                <p:cNvPr id="670" name="Rectangle"/>
                <p:cNvSpPr/>
                <p:nvPr/>
              </p:nvSpPr>
              <p:spPr>
                <a:xfrm>
                  <a:off x="0" y="0"/>
                  <a:ext cx="1767580" cy="2131420"/>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71" name="pasted-image.pdf" descr="pasted-image.pdf"/>
                <p:cNvPicPr>
                  <a:picLocks noChangeAspect="1"/>
                </p:cNvPicPr>
                <p:nvPr/>
              </p:nvPicPr>
              <p:blipFill>
                <a:blip r:embed="rId4">
                  <a:extLst/>
                </a:blip>
                <a:stretch>
                  <a:fillRect/>
                </a:stretch>
              </p:blipFill>
              <p:spPr>
                <a:xfrm>
                  <a:off x="455224" y="937276"/>
                  <a:ext cx="1301289" cy="1159043"/>
                </a:xfrm>
                <a:prstGeom prst="rect">
                  <a:avLst/>
                </a:prstGeom>
                <a:ln w="12700" cap="flat">
                  <a:noFill/>
                  <a:miter lim="400000"/>
                </a:ln>
                <a:effectLst/>
              </p:spPr>
            </p:pic>
            <p:sp>
              <p:nvSpPr>
                <p:cNvPr id="672" name="Flight…"/>
                <p:cNvSpPr/>
                <p:nvPr/>
              </p:nvSpPr>
              <p:spPr>
                <a:xfrm>
                  <a:off x="-8921" y="-38608"/>
                  <a:ext cx="1785422" cy="895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800" b="1">
                      <a:latin typeface="Courier"/>
                      <a:ea typeface="Courier"/>
                      <a:cs typeface="Courier"/>
                      <a:sym typeface="Courier"/>
                    </a:defRPr>
                  </a:pPr>
                  <a:r>
                    <a:rPr sz="2800"/>
                    <a:t>Flight</a:t>
                  </a:r>
                </a:p>
                <a:p>
                  <a:pPr algn="l">
                    <a:defRPr sz="1800" b="1">
                      <a:latin typeface="Courier"/>
                      <a:ea typeface="Courier"/>
                      <a:cs typeface="Courier"/>
                      <a:sym typeface="Courier"/>
                    </a:defRPr>
                  </a:pPr>
                  <a:r>
                    <a:rPr sz="2800" dirty="0"/>
                    <a:t>Insurance</a:t>
                  </a:r>
                </a:p>
              </p:txBody>
            </p:sp>
          </p:grpSp>
          <p:sp>
            <p:nvSpPr>
              <p:cNvPr id="674" name="Blockchain"/>
              <p:cNvSpPr/>
              <p:nvPr/>
            </p:nvSpPr>
            <p:spPr>
              <a:xfrm>
                <a:off x="0" y="0"/>
                <a:ext cx="1794779" cy="435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b="1">
                    <a:latin typeface="Palatino"/>
                    <a:ea typeface="Palatino"/>
                    <a:cs typeface="Palatino"/>
                    <a:sym typeface="Palatino"/>
                  </a:defRPr>
                </a:lvl1pPr>
              </a:lstStyle>
              <a:p>
                <a:r>
                  <a:rPr sz="2800"/>
                  <a:t>Blockchain</a:t>
                </a:r>
              </a:p>
            </p:txBody>
          </p:sp>
          <p:grpSp>
            <p:nvGrpSpPr>
              <p:cNvPr id="683" name="Group"/>
              <p:cNvGrpSpPr/>
              <p:nvPr/>
            </p:nvGrpSpPr>
            <p:grpSpPr>
              <a:xfrm>
                <a:off x="2877995" y="1330238"/>
                <a:ext cx="1842892" cy="2230173"/>
                <a:chOff x="0" y="0"/>
                <a:chExt cx="1842891" cy="2230171"/>
              </a:xfrm>
            </p:grpSpPr>
            <p:grpSp>
              <p:nvGrpSpPr>
                <p:cNvPr id="681" name="Group"/>
                <p:cNvGrpSpPr/>
                <p:nvPr/>
              </p:nvGrpSpPr>
              <p:grpSpPr>
                <a:xfrm>
                  <a:off x="-1" y="-1"/>
                  <a:ext cx="1596397" cy="1591634"/>
                  <a:chOff x="0" y="0"/>
                  <a:chExt cx="1596395" cy="1591632"/>
                </a:xfrm>
              </p:grpSpPr>
              <p:pic>
                <p:nvPicPr>
                  <p:cNvPr id="675"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0" y="-1"/>
                    <a:ext cx="1596374" cy="171530"/>
                  </a:xfrm>
                  <a:prstGeom prst="rect">
                    <a:avLst/>
                  </a:prstGeom>
                  <a:ln w="12700" cap="flat">
                    <a:noFill/>
                    <a:miter lim="400000"/>
                  </a:ln>
                  <a:effectLst/>
                </p:spPr>
              </p:pic>
              <p:pic>
                <p:nvPicPr>
                  <p:cNvPr id="676"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495988" y="495991"/>
                    <a:ext cx="1184202" cy="192218"/>
                  </a:xfrm>
                  <a:prstGeom prst="rect">
                    <a:avLst/>
                  </a:prstGeom>
                  <a:ln w="12700" cap="flat">
                    <a:noFill/>
                    <a:miter lim="400000"/>
                  </a:ln>
                  <a:effectLst/>
                </p:spPr>
              </p:pic>
              <p:pic>
                <p:nvPicPr>
                  <p:cNvPr id="677"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898443" y="512616"/>
                    <a:ext cx="1184201" cy="211695"/>
                  </a:xfrm>
                  <a:prstGeom prst="rect">
                    <a:avLst/>
                  </a:prstGeom>
                  <a:ln w="12700" cap="flat">
                    <a:noFill/>
                    <a:miter lim="400000"/>
                  </a:ln>
                  <a:effectLst/>
                </p:spPr>
              </p:pic>
              <p:pic>
                <p:nvPicPr>
                  <p:cNvPr id="678"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0" y="1073951"/>
                    <a:ext cx="1596374" cy="146540"/>
                  </a:xfrm>
                  <a:prstGeom prst="rect">
                    <a:avLst/>
                  </a:prstGeom>
                  <a:ln w="12700" cap="flat">
                    <a:noFill/>
                    <a:miter lim="400000"/>
                  </a:ln>
                  <a:effectLst/>
                </p:spPr>
              </p:pic>
              <p:pic>
                <p:nvPicPr>
                  <p:cNvPr id="679" name="image13.png" descr="image13.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4553" y="1242344"/>
                    <a:ext cx="527215" cy="349288"/>
                  </a:xfrm>
                  <a:prstGeom prst="rect">
                    <a:avLst/>
                  </a:prstGeom>
                  <a:ln w="12700" cap="flat">
                    <a:noFill/>
                    <a:miter lim="400000"/>
                  </a:ln>
                  <a:effectLst/>
                </p:spPr>
              </p:pic>
              <p:sp>
                <p:nvSpPr>
                  <p:cNvPr id="680" name="Rectangle"/>
                  <p:cNvSpPr/>
                  <p:nvPr/>
                </p:nvSpPr>
                <p:spPr>
                  <a:xfrm>
                    <a:off x="662761" y="203046"/>
                    <a:ext cx="551139" cy="384810"/>
                  </a:xfrm>
                  <a:prstGeom prst="rect">
                    <a:avLst/>
                  </a:prstGeom>
                  <a:noFill/>
                  <a:ln w="12700" cap="flat">
                    <a:noFill/>
                    <a:miter lim="400000"/>
                  </a:ln>
                  <a:effectLst/>
                </p:spPr>
                <p:txBody>
                  <a:bodyPr wrap="square" lIns="50800" tIns="50800" rIns="50800" bIns="50800" numCol="1" anchor="ctr">
                    <a:noAutofit/>
                  </a:bodyPr>
                  <a:lstStyle/>
                  <a:p>
                    <a:endParaRPr/>
                  </a:p>
                </p:txBody>
              </p:sp>
            </p:grpSp>
            <p:sp>
              <p:nvSpPr>
                <p:cNvPr id="682" name="SGX"/>
                <p:cNvSpPr/>
                <p:nvPr/>
              </p:nvSpPr>
              <p:spPr>
                <a:xfrm>
                  <a:off x="736870" y="1280448"/>
                  <a:ext cx="1106022" cy="949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r>
                    <a:t>SGX</a:t>
                  </a:r>
                </a:p>
              </p:txBody>
            </p:sp>
          </p:grpSp>
          <p:grpSp>
            <p:nvGrpSpPr>
              <p:cNvPr id="688" name="Group"/>
              <p:cNvGrpSpPr/>
              <p:nvPr/>
            </p:nvGrpSpPr>
            <p:grpSpPr>
              <a:xfrm>
                <a:off x="3047120" y="907044"/>
                <a:ext cx="1211175" cy="1653079"/>
                <a:chOff x="0" y="0"/>
                <a:chExt cx="1211174" cy="1653077"/>
              </a:xfrm>
            </p:grpSpPr>
            <p:grpSp>
              <p:nvGrpSpPr>
                <p:cNvPr id="686" name="Group"/>
                <p:cNvGrpSpPr/>
                <p:nvPr/>
              </p:nvGrpSpPr>
              <p:grpSpPr>
                <a:xfrm>
                  <a:off x="-1" y="487507"/>
                  <a:ext cx="1211176" cy="1165571"/>
                  <a:chOff x="0" y="-110660"/>
                  <a:chExt cx="1211174" cy="1165570"/>
                </a:xfrm>
              </p:grpSpPr>
              <p:sp>
                <p:nvSpPr>
                  <p:cNvPr id="684" name="Rectangle"/>
                  <p:cNvSpPr/>
                  <p:nvPr/>
                </p:nvSpPr>
                <p:spPr>
                  <a:xfrm>
                    <a:off x="-1" y="-1"/>
                    <a:ext cx="1211176" cy="944251"/>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sz="3200"/>
                  </a:p>
                </p:txBody>
              </p:sp>
              <p:sp>
                <p:nvSpPr>
                  <p:cNvPr id="685" name="Town…"/>
                  <p:cNvSpPr/>
                  <p:nvPr/>
                </p:nvSpPr>
                <p:spPr>
                  <a:xfrm>
                    <a:off x="-1" y="-110661"/>
                    <a:ext cx="1211176" cy="1165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1800">
                        <a:latin typeface="Droid Sans"/>
                        <a:ea typeface="Droid Sans"/>
                        <a:cs typeface="Droid Sans"/>
                        <a:sym typeface="Droid Sans"/>
                      </a:defRPr>
                    </a:pPr>
                    <a:r>
                      <a:rPr sz="3200" dirty="0" smtClean="0">
                        <a:latin typeface="PT Sans" charset="-52"/>
                        <a:ea typeface="PT Sans" charset="-52"/>
                        <a:cs typeface="PT Sans" charset="-52"/>
                      </a:rPr>
                      <a:t>Town</a:t>
                    </a:r>
                  </a:p>
                  <a:p>
                    <a:pPr defTabSz="1733973">
                      <a:defRPr sz="1800">
                        <a:latin typeface="Droid Sans"/>
                        <a:ea typeface="Droid Sans"/>
                        <a:cs typeface="Droid Sans"/>
                        <a:sym typeface="Droid Sans"/>
                      </a:defRPr>
                    </a:pPr>
                    <a:r>
                      <a:rPr sz="3200" dirty="0" smtClean="0">
                        <a:latin typeface="PT Sans" charset="-52"/>
                        <a:ea typeface="PT Sans" charset="-52"/>
                        <a:cs typeface="PT Sans" charset="-52"/>
                      </a:rPr>
                      <a:t>Crier</a:t>
                    </a:r>
                    <a:endParaRPr sz="3200" dirty="0">
                      <a:latin typeface="PT Sans" charset="-52"/>
                      <a:ea typeface="PT Sans" charset="-52"/>
                      <a:cs typeface="PT Sans" charset="-52"/>
                    </a:endParaRPr>
                  </a:p>
                </p:txBody>
              </p:sp>
            </p:grpSp>
            <p:pic>
              <p:nvPicPr>
                <p:cNvPr id="687" name="image30.png" descr="image30.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0790" y="0"/>
                  <a:ext cx="609598" cy="810640"/>
                </a:xfrm>
                <a:prstGeom prst="rect">
                  <a:avLst/>
                </a:prstGeom>
                <a:ln w="12700" cap="flat">
                  <a:noFill/>
                  <a:miter lim="400000"/>
                </a:ln>
                <a:effectLst/>
              </p:spPr>
            </p:pic>
          </p:grpSp>
          <p:sp>
            <p:nvSpPr>
              <p:cNvPr id="690" name="Double Arrow"/>
              <p:cNvSpPr/>
              <p:nvPr/>
            </p:nvSpPr>
            <p:spPr>
              <a:xfrm>
                <a:off x="4109438" y="1774130"/>
                <a:ext cx="829982" cy="435074"/>
              </a:xfrm>
              <a:prstGeom prst="leftRightArrow">
                <a:avLst>
                  <a:gd name="adj1" fmla="val 32000"/>
                  <a:gd name="adj2" fmla="val 76307"/>
                </a:avLst>
              </a:prstGeom>
              <a:blipFill rotWithShape="1">
                <a:blip r:embed="rId11"/>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grpSp>
      <p:grpSp>
        <p:nvGrpSpPr>
          <p:cNvPr id="7" name="Group 6"/>
          <p:cNvGrpSpPr/>
          <p:nvPr/>
        </p:nvGrpSpPr>
        <p:grpSpPr>
          <a:xfrm>
            <a:off x="4269341" y="6623985"/>
            <a:ext cx="1212574" cy="1050855"/>
            <a:chOff x="4269341" y="6623985"/>
            <a:chExt cx="1212574" cy="1050855"/>
          </a:xfrm>
        </p:grpSpPr>
        <p:sp>
          <p:nvSpPr>
            <p:cNvPr id="5" name="Right Arrow 4"/>
            <p:cNvSpPr/>
            <p:nvPr/>
          </p:nvSpPr>
          <p:spPr>
            <a:xfrm>
              <a:off x="4269341" y="6959222"/>
              <a:ext cx="1212574" cy="715618"/>
            </a:xfrm>
            <a:prstGeom prst="rightArrow">
              <a:avLst>
                <a:gd name="adj1" fmla="val 33333"/>
                <a:gd name="adj2" fmla="val 50000"/>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4483664" y="6623985"/>
              <a:ext cx="4616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1" u="none" strike="noStrike" cap="none" spc="0" normalizeH="0" baseline="0" dirty="0" smtClean="0">
                  <a:ln>
                    <a:noFill/>
                  </a:ln>
                  <a:solidFill>
                    <a:schemeClr val="accent5"/>
                  </a:solidFill>
                  <a:effectLst/>
                  <a:uFillTx/>
                  <a:latin typeface="+mn-lt"/>
                  <a:ea typeface="+mn-ea"/>
                  <a:cs typeface="+mn-cs"/>
                  <a:sym typeface="Helvetica Light"/>
                </a:rPr>
                <a:t>Q</a:t>
              </a:r>
              <a:endParaRPr kumimoji="0" lang="en-US" sz="3600" b="1" i="1" u="none" strike="noStrike" cap="none" spc="0" normalizeH="0" baseline="0" dirty="0">
                <a:ln>
                  <a:noFill/>
                </a:ln>
                <a:solidFill>
                  <a:schemeClr val="accent5"/>
                </a:solidFill>
                <a:effectLst/>
                <a:uFillTx/>
                <a:latin typeface="+mn-lt"/>
                <a:ea typeface="+mn-ea"/>
                <a:cs typeface="+mn-cs"/>
                <a:sym typeface="Helvetica Light"/>
              </a:endParaRPr>
            </a:p>
          </p:txBody>
        </p:sp>
      </p:grpSp>
      <p:grpSp>
        <p:nvGrpSpPr>
          <p:cNvPr id="8" name="Group 7"/>
          <p:cNvGrpSpPr/>
          <p:nvPr/>
        </p:nvGrpSpPr>
        <p:grpSpPr>
          <a:xfrm>
            <a:off x="4369985" y="7683570"/>
            <a:ext cx="1212574" cy="1059619"/>
            <a:chOff x="4369985" y="7683570"/>
            <a:chExt cx="1212574" cy="1059619"/>
          </a:xfrm>
        </p:grpSpPr>
        <p:sp>
          <p:nvSpPr>
            <p:cNvPr id="34" name="Right Arrow 33"/>
            <p:cNvSpPr/>
            <p:nvPr/>
          </p:nvSpPr>
          <p:spPr>
            <a:xfrm rot="10800000">
              <a:off x="4369985" y="7683570"/>
              <a:ext cx="1212574" cy="715618"/>
            </a:xfrm>
            <a:prstGeom prst="rightArrow">
              <a:avLst>
                <a:gd name="adj1" fmla="val 27778"/>
                <a:gd name="adj2" fmla="val 50000"/>
              </a:avLst>
            </a:prstGeom>
            <a:solidFill>
              <a:schemeClr val="accent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TextBox 34"/>
            <p:cNvSpPr txBox="1"/>
            <p:nvPr/>
          </p:nvSpPr>
          <p:spPr>
            <a:xfrm>
              <a:off x="4886607" y="8086599"/>
              <a:ext cx="43601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1" u="none" strike="noStrike" cap="none" spc="0" normalizeH="0" baseline="0" smtClean="0">
                  <a:ln>
                    <a:noFill/>
                  </a:ln>
                  <a:solidFill>
                    <a:schemeClr val="accent5"/>
                  </a:solidFill>
                  <a:effectLst/>
                  <a:uFillTx/>
                  <a:latin typeface="+mn-lt"/>
                  <a:ea typeface="+mn-ea"/>
                  <a:cs typeface="+mn-cs"/>
                  <a:sym typeface="Helvetica Light"/>
                </a:rPr>
                <a:t>A</a:t>
              </a:r>
              <a:endParaRPr kumimoji="0" lang="en-US" sz="3600" b="1" i="1" u="none" strike="noStrike" cap="none" spc="0" normalizeH="0" baseline="0" dirty="0">
                <a:ln>
                  <a:noFill/>
                </a:ln>
                <a:solidFill>
                  <a:schemeClr val="accent5"/>
                </a:solidFill>
                <a:effectLst/>
                <a:uFillTx/>
                <a:latin typeface="+mn-lt"/>
                <a:ea typeface="+mn-ea"/>
                <a:cs typeface="+mn-cs"/>
                <a:sym typeface="Helvetica Light"/>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t>35</a:t>
            </a:fld>
            <a:endParaRPr lang="uk-UA"/>
          </a:p>
        </p:txBody>
      </p:sp>
    </p:spTree>
    <p:extLst>
      <p:ext uri="{BB962C8B-B14F-4D97-AF65-F5344CB8AC3E}">
        <p14:creationId xmlns:p14="http://schemas.microsoft.com/office/powerpoint/2010/main" val="190376646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6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fill="hold"/>
                                        <p:tgtEl>
                                          <p:spTgt spid="66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6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 grpId="0" build="p" bldLvl="5" advAuto="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29" name="pasted-image.jpg"/>
          <p:cNvPicPr>
            <a:picLocks/>
          </p:cNvPicPr>
          <p:nvPr/>
        </p:nvPicPr>
        <p:blipFill>
          <a:blip r:embed="rId3" cstate="screen">
            <a:extLst>
              <a:ext uri="{28A0092B-C50C-407E-A947-70E740481C1C}">
                <a14:useLocalDpi xmlns:a14="http://schemas.microsoft.com/office/drawing/2010/main"/>
              </a:ext>
            </a:extLst>
          </a:blip>
          <a:srcRect/>
          <a:stretch>
            <a:fillRect/>
          </a:stretch>
        </p:blipFill>
        <p:spPr>
          <a:xfrm>
            <a:off x="1672617" y="4312853"/>
            <a:ext cx="9991385" cy="5257249"/>
          </a:xfrm>
          <a:prstGeom prst="rect">
            <a:avLst/>
          </a:prstGeom>
          <a:ln w="12700">
            <a:miter lim="400000"/>
          </a:ln>
        </p:spPr>
      </p:pic>
      <p:pic>
        <p:nvPicPr>
          <p:cNvPr id="730" name="pasted-image.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2218" y="6515269"/>
            <a:ext cx="2681988" cy="2159001"/>
          </a:xfrm>
          <a:prstGeom prst="rect">
            <a:avLst/>
          </a:prstGeom>
          <a:ln w="12700">
            <a:miter lim="400000"/>
          </a:ln>
        </p:spPr>
      </p:pic>
      <p:sp>
        <p:nvSpPr>
          <p:cNvPr id="731" name="Shape 731"/>
          <p:cNvSpPr>
            <a:spLocks noGrp="1"/>
          </p:cNvSpPr>
          <p:nvPr>
            <p:ph type="title"/>
          </p:nvPr>
        </p:nvSpPr>
        <p:spPr>
          <a:xfrm>
            <a:off x="952500" y="258308"/>
            <a:ext cx="11099800" cy="2159001"/>
          </a:xfrm>
          <a:prstGeom prst="rect">
            <a:avLst/>
          </a:prstGeom>
        </p:spPr>
        <p:txBody>
          <a:bodyPr/>
          <a:lstStyle>
            <a:lvl1pPr defTabSz="508254">
              <a:defRPr sz="6960"/>
            </a:lvl1pPr>
          </a:lstStyle>
          <a:p>
            <a:r>
              <a:t>TC goal / adversarial model</a:t>
            </a:r>
          </a:p>
        </p:txBody>
      </p:sp>
      <p:sp>
        <p:nvSpPr>
          <p:cNvPr id="732" name="Shape 732"/>
          <p:cNvSpPr>
            <a:spLocks noGrp="1"/>
          </p:cNvSpPr>
          <p:nvPr>
            <p:ph type="body" sz="quarter" idx="1"/>
          </p:nvPr>
        </p:nvSpPr>
        <p:spPr>
          <a:xfrm>
            <a:off x="108306" y="2212928"/>
            <a:ext cx="12570473" cy="1998708"/>
          </a:xfrm>
          <a:prstGeom prst="rect">
            <a:avLst/>
          </a:prstGeom>
        </p:spPr>
        <p:txBody>
          <a:bodyPr/>
          <a:lstStyle/>
          <a:p>
            <a:pPr marL="0" indent="0" algn="ctr">
              <a:spcBef>
                <a:spcPts val="0"/>
              </a:spcBef>
              <a:buSzTx/>
              <a:buNone/>
            </a:pPr>
            <a:r>
              <a:rPr b="1">
                <a:latin typeface="Gill Sans" charset="0"/>
                <a:ea typeface="Gill Sans" charset="0"/>
                <a:cs typeface="Gill Sans" charset="0"/>
                <a:sym typeface="Helvetica"/>
              </a:rPr>
              <a:t>Adversary controls </a:t>
            </a:r>
          </a:p>
          <a:p>
            <a:pPr marL="0" indent="0" algn="ctr">
              <a:spcBef>
                <a:spcPts val="0"/>
              </a:spcBef>
              <a:buSzTx/>
              <a:buNone/>
            </a:pPr>
            <a:r>
              <a:rPr b="1" dirty="0">
                <a:latin typeface="Gill Sans" charset="0"/>
                <a:ea typeface="Gill Sans" charset="0"/>
                <a:cs typeface="Gill Sans" charset="0"/>
                <a:sym typeface="Helvetica"/>
              </a:rPr>
              <a:t>network outside enclave</a:t>
            </a:r>
          </a:p>
        </p:txBody>
      </p:sp>
      <p:sp>
        <p:nvSpPr>
          <p:cNvPr id="733" name="Shape 733"/>
          <p:cNvSpPr/>
          <p:nvPr/>
        </p:nvSpPr>
        <p:spPr>
          <a:xfrm>
            <a:off x="109760" y="5534980"/>
            <a:ext cx="2583772" cy="3412961"/>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734" name="Shape 734"/>
          <p:cNvSpPr/>
          <p:nvPr/>
        </p:nvSpPr>
        <p:spPr>
          <a:xfrm>
            <a:off x="10501638" y="6457717"/>
            <a:ext cx="2263148" cy="779421"/>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lstStyle>
            <a:lvl1pPr algn="l" defTabSz="1733973">
              <a:defRPr sz="1800">
                <a:solidFill>
                  <a:schemeClr val="accent3">
                    <a:satOff val="18648"/>
                    <a:lumOff val="5971"/>
                  </a:schemeClr>
                </a:solidFill>
                <a:latin typeface="Arial"/>
                <a:ea typeface="Arial"/>
                <a:cs typeface="Arial"/>
                <a:sym typeface="Arial"/>
              </a:defRPr>
            </a:lvl1pPr>
          </a:lstStyle>
          <a:p>
            <a:r>
              <a:t>Trusted Website XYZ.com</a:t>
            </a:r>
          </a:p>
        </p:txBody>
      </p:sp>
      <p:grpSp>
        <p:nvGrpSpPr>
          <p:cNvPr id="738" name="Group 738"/>
          <p:cNvGrpSpPr/>
          <p:nvPr/>
        </p:nvGrpSpPr>
        <p:grpSpPr>
          <a:xfrm>
            <a:off x="375145" y="6509755"/>
            <a:ext cx="1785422" cy="2170029"/>
            <a:chOff x="-8920" y="-38607"/>
            <a:chExt cx="1785421" cy="2170027"/>
          </a:xfrm>
        </p:grpSpPr>
        <p:sp>
          <p:nvSpPr>
            <p:cNvPr id="735" name="Shape 735"/>
            <p:cNvSpPr/>
            <p:nvPr/>
          </p:nvSpPr>
          <p:spPr>
            <a:xfrm>
              <a:off x="0" y="0"/>
              <a:ext cx="1767580" cy="2131420"/>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736" name="pasted-image.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224" y="937276"/>
              <a:ext cx="1301289" cy="1159043"/>
            </a:xfrm>
            <a:prstGeom prst="rect">
              <a:avLst/>
            </a:prstGeom>
            <a:ln w="12700" cap="flat">
              <a:noFill/>
              <a:miter lim="400000"/>
            </a:ln>
            <a:effectLst/>
          </p:spPr>
        </p:pic>
        <p:sp>
          <p:nvSpPr>
            <p:cNvPr id="737" name="Shape 737"/>
            <p:cNvSpPr/>
            <p:nvPr/>
          </p:nvSpPr>
          <p:spPr>
            <a:xfrm>
              <a:off x="-8921" y="-38608"/>
              <a:ext cx="1785422" cy="895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800" b="1">
                  <a:latin typeface="Courier"/>
                  <a:ea typeface="Courier"/>
                  <a:cs typeface="Courier"/>
                  <a:sym typeface="Courier"/>
                </a:defRPr>
              </a:pPr>
              <a:r>
                <a:t>Flight</a:t>
              </a:r>
            </a:p>
            <a:p>
              <a:pPr algn="l">
                <a:defRPr sz="1800" b="1">
                  <a:latin typeface="Courier"/>
                  <a:ea typeface="Courier"/>
                  <a:cs typeface="Courier"/>
                  <a:sym typeface="Courier"/>
                </a:defRPr>
              </a:pPr>
              <a:r>
                <a:t>Insurance</a:t>
              </a:r>
            </a:p>
          </p:txBody>
        </p:sp>
      </p:grpSp>
      <p:sp>
        <p:nvSpPr>
          <p:cNvPr id="739" name="Shape 739"/>
          <p:cNvSpPr/>
          <p:nvPr/>
        </p:nvSpPr>
        <p:spPr>
          <a:xfrm>
            <a:off x="41457" y="5507877"/>
            <a:ext cx="1794780" cy="435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b="1">
                <a:latin typeface="Palatino"/>
                <a:ea typeface="Palatino"/>
                <a:cs typeface="Palatino"/>
                <a:sym typeface="Palatino"/>
              </a:defRPr>
            </a:lvl1pPr>
          </a:lstStyle>
          <a:p>
            <a:r>
              <a:t>Blockchain</a:t>
            </a:r>
          </a:p>
        </p:txBody>
      </p:sp>
      <p:grpSp>
        <p:nvGrpSpPr>
          <p:cNvPr id="751" name="Group 751"/>
          <p:cNvGrpSpPr/>
          <p:nvPr/>
        </p:nvGrpSpPr>
        <p:grpSpPr>
          <a:xfrm>
            <a:off x="5609689" y="5610584"/>
            <a:ext cx="1785422" cy="2000988"/>
            <a:chOff x="0" y="0"/>
            <a:chExt cx="1785421" cy="2000986"/>
          </a:xfrm>
        </p:grpSpPr>
        <p:grpSp>
          <p:nvGrpSpPr>
            <p:cNvPr id="745" name="Group 745"/>
            <p:cNvGrpSpPr/>
            <p:nvPr/>
          </p:nvGrpSpPr>
          <p:grpSpPr>
            <a:xfrm>
              <a:off x="-1" y="626586"/>
              <a:ext cx="1785423" cy="1365008"/>
              <a:chOff x="0" y="-1"/>
              <a:chExt cx="1785421" cy="1365007"/>
            </a:xfrm>
          </p:grpSpPr>
          <p:pic>
            <p:nvPicPr>
              <p:cNvPr id="740"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2" y="-1"/>
                <a:ext cx="1785396" cy="191841"/>
              </a:xfrm>
              <a:prstGeom prst="rect">
                <a:avLst/>
              </a:prstGeom>
              <a:ln w="12700" cap="flat">
                <a:noFill/>
                <a:miter lim="400000"/>
              </a:ln>
              <a:effectLst/>
            </p:spPr>
          </p:pic>
          <p:pic>
            <p:nvPicPr>
              <p:cNvPr id="741" name="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554717" y="554720"/>
                <a:ext cx="1324421" cy="214979"/>
              </a:xfrm>
              <a:prstGeom prst="rect">
                <a:avLst/>
              </a:prstGeom>
              <a:ln w="12700" cap="flat">
                <a:noFill/>
                <a:miter lim="400000"/>
              </a:ln>
              <a:effectLst/>
            </p:spPr>
          </p:pic>
          <p:pic>
            <p:nvPicPr>
              <p:cNvPr id="742" name="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rot="5399974">
                <a:off x="1004825" y="573314"/>
                <a:ext cx="1324421" cy="236761"/>
              </a:xfrm>
              <a:prstGeom prst="rect">
                <a:avLst/>
              </a:prstGeom>
              <a:ln w="12700" cap="flat">
                <a:noFill/>
                <a:miter lim="400000"/>
              </a:ln>
              <a:effectLst/>
            </p:spPr>
          </p:pic>
          <p:pic>
            <p:nvPicPr>
              <p:cNvPr id="743" name="image19.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12" y="1201116"/>
                <a:ext cx="1785396" cy="163891"/>
              </a:xfrm>
              <a:prstGeom prst="rect">
                <a:avLst/>
              </a:prstGeom>
              <a:ln w="12700" cap="flat">
                <a:noFill/>
                <a:miter lim="400000"/>
              </a:ln>
              <a:effectLst/>
            </p:spPr>
          </p:pic>
          <p:sp>
            <p:nvSpPr>
              <p:cNvPr id="744" name="Shape 744"/>
              <p:cNvSpPr/>
              <p:nvPr/>
            </p:nvSpPr>
            <p:spPr>
              <a:xfrm>
                <a:off x="741238" y="227088"/>
                <a:ext cx="616397" cy="430375"/>
              </a:xfrm>
              <a:prstGeom prst="rect">
                <a:avLst/>
              </a:prstGeom>
              <a:noFill/>
              <a:ln w="12700" cap="flat">
                <a:noFill/>
                <a:miter lim="400000"/>
              </a:ln>
              <a:effectLst/>
            </p:spPr>
            <p:txBody>
              <a:bodyPr wrap="square" lIns="50800" tIns="50800" rIns="50800" bIns="50800" numCol="1" anchor="ctr">
                <a:noAutofit/>
              </a:bodyPr>
              <a:lstStyle/>
              <a:p>
                <a:endParaRPr/>
              </a:p>
            </p:txBody>
          </p:sp>
        </p:grpSp>
        <p:grpSp>
          <p:nvGrpSpPr>
            <p:cNvPr id="750" name="Group 750"/>
            <p:cNvGrpSpPr/>
            <p:nvPr/>
          </p:nvGrpSpPr>
          <p:grpSpPr>
            <a:xfrm>
              <a:off x="169124" y="0"/>
              <a:ext cx="1466082" cy="2000988"/>
              <a:chOff x="0" y="0"/>
              <a:chExt cx="1466080" cy="2000987"/>
            </a:xfrm>
          </p:grpSpPr>
          <p:grpSp>
            <p:nvGrpSpPr>
              <p:cNvPr id="748" name="Group 748"/>
              <p:cNvGrpSpPr/>
              <p:nvPr/>
            </p:nvGrpSpPr>
            <p:grpSpPr>
              <a:xfrm>
                <a:off x="-1" y="590109"/>
                <a:ext cx="1466082" cy="1410879"/>
                <a:chOff x="0" y="-133949"/>
                <a:chExt cx="1466080" cy="1410877"/>
              </a:xfrm>
            </p:grpSpPr>
            <p:sp>
              <p:nvSpPr>
                <p:cNvPr id="746" name="Shape 746"/>
                <p:cNvSpPr/>
                <p:nvPr/>
              </p:nvSpPr>
              <p:spPr>
                <a:xfrm>
                  <a:off x="-1" y="-1"/>
                  <a:ext cx="1466082" cy="1142980"/>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747" name="Shape 747"/>
                <p:cNvSpPr/>
                <p:nvPr/>
              </p:nvSpPr>
              <p:spPr>
                <a:xfrm>
                  <a:off x="-1" y="-133950"/>
                  <a:ext cx="1466082" cy="1410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1800">
                      <a:latin typeface="Droid Sans"/>
                      <a:ea typeface="Droid Sans"/>
                      <a:cs typeface="Droid Sans"/>
                      <a:sym typeface="Droid Sans"/>
                    </a:defRPr>
                  </a:pPr>
                  <a:r>
                    <a:t>Town</a:t>
                  </a:r>
                </a:p>
                <a:p>
                  <a:pPr defTabSz="1733973">
                    <a:defRPr sz="1800">
                      <a:latin typeface="Droid Sans"/>
                      <a:ea typeface="Droid Sans"/>
                      <a:cs typeface="Droid Sans"/>
                      <a:sym typeface="Droid Sans"/>
                    </a:defRPr>
                  </a:pPr>
                  <a:r>
                    <a:t>Crier</a:t>
                  </a:r>
                </a:p>
              </p:txBody>
            </p:sp>
          </p:grpSp>
          <p:pic>
            <p:nvPicPr>
              <p:cNvPr id="749" name="image30.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4095" y="0"/>
                <a:ext cx="737895" cy="981248"/>
              </a:xfrm>
              <a:prstGeom prst="rect">
                <a:avLst/>
              </a:prstGeom>
              <a:ln w="12700" cap="flat">
                <a:noFill/>
                <a:miter lim="400000"/>
              </a:ln>
              <a:effectLst/>
            </p:spPr>
          </p:pic>
        </p:grpSp>
      </p:grpSp>
      <p:pic>
        <p:nvPicPr>
          <p:cNvPr id="752" name="pasted-image.jp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4780586" y="8642739"/>
            <a:ext cx="3775391" cy="1323367"/>
          </a:xfrm>
          <a:custGeom>
            <a:avLst/>
            <a:gdLst/>
            <a:ahLst/>
            <a:cxnLst>
              <a:cxn ang="0">
                <a:pos x="wd2" y="hd2"/>
              </a:cxn>
              <a:cxn ang="5400000">
                <a:pos x="wd2" y="hd2"/>
              </a:cxn>
              <a:cxn ang="10800000">
                <a:pos x="wd2" y="hd2"/>
              </a:cxn>
              <a:cxn ang="16200000">
                <a:pos x="wd2" y="hd2"/>
              </a:cxn>
            </a:cxnLst>
            <a:rect l="0" t="0" r="r" b="b"/>
            <a:pathLst>
              <a:path w="21470" h="21402" extrusionOk="0">
                <a:moveTo>
                  <a:pt x="8736" y="5"/>
                </a:moveTo>
                <a:cubicBezTo>
                  <a:pt x="8714" y="33"/>
                  <a:pt x="8676" y="181"/>
                  <a:pt x="8628" y="448"/>
                </a:cubicBezTo>
                <a:cubicBezTo>
                  <a:pt x="8580" y="710"/>
                  <a:pt x="8564" y="1032"/>
                  <a:pt x="8578" y="1404"/>
                </a:cubicBezTo>
                <a:cubicBezTo>
                  <a:pt x="8599" y="1917"/>
                  <a:pt x="8592" y="1975"/>
                  <a:pt x="8483" y="2091"/>
                </a:cubicBezTo>
                <a:cubicBezTo>
                  <a:pt x="8419" y="2160"/>
                  <a:pt x="8311" y="2359"/>
                  <a:pt x="8244" y="2540"/>
                </a:cubicBezTo>
                <a:cubicBezTo>
                  <a:pt x="8147" y="2805"/>
                  <a:pt x="8109" y="2843"/>
                  <a:pt x="8057" y="2720"/>
                </a:cubicBezTo>
                <a:cubicBezTo>
                  <a:pt x="8013" y="2616"/>
                  <a:pt x="7984" y="2611"/>
                  <a:pt x="7964" y="2700"/>
                </a:cubicBezTo>
                <a:cubicBezTo>
                  <a:pt x="7911" y="2945"/>
                  <a:pt x="8155" y="3150"/>
                  <a:pt x="8305" y="2989"/>
                </a:cubicBezTo>
                <a:cubicBezTo>
                  <a:pt x="8395" y="2893"/>
                  <a:pt x="8475" y="2890"/>
                  <a:pt x="8549" y="2970"/>
                </a:cubicBezTo>
                <a:cubicBezTo>
                  <a:pt x="8726" y="3162"/>
                  <a:pt x="8782" y="3112"/>
                  <a:pt x="8856" y="2707"/>
                </a:cubicBezTo>
                <a:cubicBezTo>
                  <a:pt x="8920" y="2357"/>
                  <a:pt x="9046" y="2209"/>
                  <a:pt x="9115" y="2405"/>
                </a:cubicBezTo>
                <a:cubicBezTo>
                  <a:pt x="9131" y="2449"/>
                  <a:pt x="9103" y="2628"/>
                  <a:pt x="9054" y="2803"/>
                </a:cubicBezTo>
                <a:cubicBezTo>
                  <a:pt x="8906" y="3340"/>
                  <a:pt x="8963" y="4010"/>
                  <a:pt x="9176" y="4241"/>
                </a:cubicBezTo>
                <a:cubicBezTo>
                  <a:pt x="9317" y="4393"/>
                  <a:pt x="9504" y="4101"/>
                  <a:pt x="9504" y="3727"/>
                </a:cubicBezTo>
                <a:cubicBezTo>
                  <a:pt x="9504" y="3399"/>
                  <a:pt x="9570" y="3305"/>
                  <a:pt x="9637" y="3535"/>
                </a:cubicBezTo>
                <a:cubicBezTo>
                  <a:pt x="9717" y="3810"/>
                  <a:pt x="9660" y="4441"/>
                  <a:pt x="9481" y="5242"/>
                </a:cubicBezTo>
                <a:cubicBezTo>
                  <a:pt x="9367" y="5749"/>
                  <a:pt x="9325" y="6079"/>
                  <a:pt x="9325" y="6468"/>
                </a:cubicBezTo>
                <a:cubicBezTo>
                  <a:pt x="9325" y="7158"/>
                  <a:pt x="9177" y="7487"/>
                  <a:pt x="8955" y="7296"/>
                </a:cubicBezTo>
                <a:cubicBezTo>
                  <a:pt x="8786" y="7151"/>
                  <a:pt x="8542" y="7200"/>
                  <a:pt x="8461" y="7392"/>
                </a:cubicBezTo>
                <a:cubicBezTo>
                  <a:pt x="8418" y="7493"/>
                  <a:pt x="8355" y="7456"/>
                  <a:pt x="8226" y="7264"/>
                </a:cubicBezTo>
                <a:cubicBezTo>
                  <a:pt x="8075" y="7038"/>
                  <a:pt x="7997" y="7011"/>
                  <a:pt x="7651" y="7065"/>
                </a:cubicBezTo>
                <a:cubicBezTo>
                  <a:pt x="7185" y="7137"/>
                  <a:pt x="6784" y="7411"/>
                  <a:pt x="5730" y="8361"/>
                </a:cubicBezTo>
                <a:cubicBezTo>
                  <a:pt x="5312" y="8738"/>
                  <a:pt x="4830" y="9140"/>
                  <a:pt x="4658" y="9254"/>
                </a:cubicBezTo>
                <a:cubicBezTo>
                  <a:pt x="4251" y="9522"/>
                  <a:pt x="3584" y="9545"/>
                  <a:pt x="3405" y="9299"/>
                </a:cubicBezTo>
                <a:cubicBezTo>
                  <a:pt x="3287" y="9135"/>
                  <a:pt x="3275" y="9062"/>
                  <a:pt x="3288" y="8637"/>
                </a:cubicBezTo>
                <a:cubicBezTo>
                  <a:pt x="3297" y="8347"/>
                  <a:pt x="3273" y="8037"/>
                  <a:pt x="3229" y="7848"/>
                </a:cubicBezTo>
                <a:lnTo>
                  <a:pt x="3159" y="7533"/>
                </a:lnTo>
                <a:lnTo>
                  <a:pt x="1735" y="7533"/>
                </a:lnTo>
                <a:cubicBezTo>
                  <a:pt x="368" y="7533"/>
                  <a:pt x="310" y="7546"/>
                  <a:pt x="198" y="7797"/>
                </a:cubicBezTo>
                <a:cubicBezTo>
                  <a:pt x="-38" y="8325"/>
                  <a:pt x="-56" y="9687"/>
                  <a:pt x="167" y="10261"/>
                </a:cubicBezTo>
                <a:cubicBezTo>
                  <a:pt x="250" y="10476"/>
                  <a:pt x="257" y="10650"/>
                  <a:pt x="257" y="12720"/>
                </a:cubicBezTo>
                <a:cubicBezTo>
                  <a:pt x="257" y="14942"/>
                  <a:pt x="257" y="14952"/>
                  <a:pt x="142" y="15293"/>
                </a:cubicBezTo>
                <a:cubicBezTo>
                  <a:pt x="-101" y="16014"/>
                  <a:pt x="-19" y="17414"/>
                  <a:pt x="286" y="17777"/>
                </a:cubicBezTo>
                <a:cubicBezTo>
                  <a:pt x="400" y="17913"/>
                  <a:pt x="732" y="17952"/>
                  <a:pt x="1762" y="17951"/>
                </a:cubicBezTo>
                <a:cubicBezTo>
                  <a:pt x="2494" y="17949"/>
                  <a:pt x="3117" y="17906"/>
                  <a:pt x="3144" y="17854"/>
                </a:cubicBezTo>
                <a:cubicBezTo>
                  <a:pt x="3238" y="17674"/>
                  <a:pt x="3300" y="17168"/>
                  <a:pt x="3286" y="16705"/>
                </a:cubicBezTo>
                <a:cubicBezTo>
                  <a:pt x="3272" y="16243"/>
                  <a:pt x="3274" y="16235"/>
                  <a:pt x="3496" y="16070"/>
                </a:cubicBezTo>
                <a:cubicBezTo>
                  <a:pt x="3958" y="15724"/>
                  <a:pt x="4520" y="16005"/>
                  <a:pt x="6019" y="17322"/>
                </a:cubicBezTo>
                <a:cubicBezTo>
                  <a:pt x="6947" y="18137"/>
                  <a:pt x="7290" y="18338"/>
                  <a:pt x="7743" y="18348"/>
                </a:cubicBezTo>
                <a:cubicBezTo>
                  <a:pt x="8232" y="18360"/>
                  <a:pt x="8377" y="18155"/>
                  <a:pt x="8395" y="17411"/>
                </a:cubicBezTo>
                <a:lnTo>
                  <a:pt x="8409" y="16872"/>
                </a:lnTo>
                <a:lnTo>
                  <a:pt x="8673" y="16834"/>
                </a:lnTo>
                <a:cubicBezTo>
                  <a:pt x="9038" y="16780"/>
                  <a:pt x="9074" y="16832"/>
                  <a:pt x="8980" y="17296"/>
                </a:cubicBezTo>
                <a:cubicBezTo>
                  <a:pt x="8918" y="17602"/>
                  <a:pt x="8914" y="17730"/>
                  <a:pt x="8957" y="18002"/>
                </a:cubicBezTo>
                <a:cubicBezTo>
                  <a:pt x="9008" y="18320"/>
                  <a:pt x="9024" y="18329"/>
                  <a:pt x="9382" y="18329"/>
                </a:cubicBezTo>
                <a:cubicBezTo>
                  <a:pt x="9741" y="18329"/>
                  <a:pt x="9761" y="18344"/>
                  <a:pt x="9887" y="18727"/>
                </a:cubicBezTo>
                <a:cubicBezTo>
                  <a:pt x="9959" y="18946"/>
                  <a:pt x="10098" y="19233"/>
                  <a:pt x="10196" y="19363"/>
                </a:cubicBezTo>
                <a:cubicBezTo>
                  <a:pt x="10323" y="19530"/>
                  <a:pt x="10478" y="19594"/>
                  <a:pt x="10731" y="19594"/>
                </a:cubicBezTo>
                <a:cubicBezTo>
                  <a:pt x="11150" y="19594"/>
                  <a:pt x="11405" y="19332"/>
                  <a:pt x="11562" y="18727"/>
                </a:cubicBezTo>
                <a:cubicBezTo>
                  <a:pt x="11663" y="18340"/>
                  <a:pt x="11670" y="18329"/>
                  <a:pt x="12056" y="18329"/>
                </a:cubicBezTo>
                <a:cubicBezTo>
                  <a:pt x="12398" y="18329"/>
                  <a:pt x="12454" y="18300"/>
                  <a:pt x="12494" y="18085"/>
                </a:cubicBezTo>
                <a:cubicBezTo>
                  <a:pt x="12564" y="17715"/>
                  <a:pt x="12551" y="17482"/>
                  <a:pt x="12444" y="17200"/>
                </a:cubicBezTo>
                <a:cubicBezTo>
                  <a:pt x="12317" y="16863"/>
                  <a:pt x="12389" y="16783"/>
                  <a:pt x="12769" y="16834"/>
                </a:cubicBezTo>
                <a:lnTo>
                  <a:pt x="13056" y="16872"/>
                </a:lnTo>
                <a:lnTo>
                  <a:pt x="13070" y="17411"/>
                </a:lnTo>
                <a:cubicBezTo>
                  <a:pt x="13088" y="18155"/>
                  <a:pt x="13233" y="18360"/>
                  <a:pt x="13722" y="18348"/>
                </a:cubicBezTo>
                <a:cubicBezTo>
                  <a:pt x="14175" y="18338"/>
                  <a:pt x="14515" y="18137"/>
                  <a:pt x="15444" y="17322"/>
                </a:cubicBezTo>
                <a:cubicBezTo>
                  <a:pt x="16944" y="16003"/>
                  <a:pt x="17508" y="15721"/>
                  <a:pt x="17969" y="16070"/>
                </a:cubicBezTo>
                <a:cubicBezTo>
                  <a:pt x="18179" y="16228"/>
                  <a:pt x="18190" y="16267"/>
                  <a:pt x="18179" y="16622"/>
                </a:cubicBezTo>
                <a:cubicBezTo>
                  <a:pt x="18164" y="17132"/>
                  <a:pt x="18201" y="17511"/>
                  <a:pt x="18285" y="17752"/>
                </a:cubicBezTo>
                <a:cubicBezTo>
                  <a:pt x="18346" y="17924"/>
                  <a:pt x="18537" y="17951"/>
                  <a:pt x="19696" y="17951"/>
                </a:cubicBezTo>
                <a:cubicBezTo>
                  <a:pt x="21227" y="17951"/>
                  <a:pt x="21282" y="17918"/>
                  <a:pt x="21404" y="17046"/>
                </a:cubicBezTo>
                <a:cubicBezTo>
                  <a:pt x="21499" y="16373"/>
                  <a:pt x="21495" y="16185"/>
                  <a:pt x="21364" y="15486"/>
                </a:cubicBezTo>
                <a:cubicBezTo>
                  <a:pt x="21257" y="14915"/>
                  <a:pt x="21251" y="14791"/>
                  <a:pt x="21251" y="12675"/>
                </a:cubicBezTo>
                <a:cubicBezTo>
                  <a:pt x="21251" y="10686"/>
                  <a:pt x="21261" y="10417"/>
                  <a:pt x="21341" y="10043"/>
                </a:cubicBezTo>
                <a:cubicBezTo>
                  <a:pt x="21442" y="9573"/>
                  <a:pt x="21459" y="8734"/>
                  <a:pt x="21377" y="8227"/>
                </a:cubicBezTo>
                <a:cubicBezTo>
                  <a:pt x="21271" y="7563"/>
                  <a:pt x="21195" y="7533"/>
                  <a:pt x="19691" y="7533"/>
                </a:cubicBezTo>
                <a:lnTo>
                  <a:pt x="18306" y="7533"/>
                </a:lnTo>
                <a:lnTo>
                  <a:pt x="18233" y="7842"/>
                </a:lnTo>
                <a:cubicBezTo>
                  <a:pt x="18190" y="8030"/>
                  <a:pt x="18168" y="8346"/>
                  <a:pt x="18177" y="8637"/>
                </a:cubicBezTo>
                <a:cubicBezTo>
                  <a:pt x="18190" y="9065"/>
                  <a:pt x="18176" y="9136"/>
                  <a:pt x="18057" y="9299"/>
                </a:cubicBezTo>
                <a:cubicBezTo>
                  <a:pt x="17862" y="9565"/>
                  <a:pt x="17202" y="9518"/>
                  <a:pt x="16739" y="9202"/>
                </a:cubicBezTo>
                <a:cubicBezTo>
                  <a:pt x="16530" y="9060"/>
                  <a:pt x="16015" y="8632"/>
                  <a:pt x="15593" y="8246"/>
                </a:cubicBezTo>
                <a:cubicBezTo>
                  <a:pt x="14599" y="7337"/>
                  <a:pt x="14004" y="6985"/>
                  <a:pt x="13580" y="7059"/>
                </a:cubicBezTo>
                <a:cubicBezTo>
                  <a:pt x="13201" y="7124"/>
                  <a:pt x="13090" y="7335"/>
                  <a:pt x="13070" y="8015"/>
                </a:cubicBezTo>
                <a:cubicBezTo>
                  <a:pt x="13062" y="8264"/>
                  <a:pt x="13034" y="8490"/>
                  <a:pt x="13006" y="8516"/>
                </a:cubicBezTo>
                <a:cubicBezTo>
                  <a:pt x="12979" y="8541"/>
                  <a:pt x="12871" y="8358"/>
                  <a:pt x="12767" y="8111"/>
                </a:cubicBezTo>
                <a:cubicBezTo>
                  <a:pt x="12554" y="7605"/>
                  <a:pt x="12513" y="7574"/>
                  <a:pt x="12401" y="7861"/>
                </a:cubicBezTo>
                <a:cubicBezTo>
                  <a:pt x="12296" y="8132"/>
                  <a:pt x="12228" y="7991"/>
                  <a:pt x="12228" y="7495"/>
                </a:cubicBezTo>
                <a:cubicBezTo>
                  <a:pt x="12228" y="6835"/>
                  <a:pt x="12149" y="6244"/>
                  <a:pt x="12004" y="5820"/>
                </a:cubicBezTo>
                <a:cubicBezTo>
                  <a:pt x="11878" y="5450"/>
                  <a:pt x="11873" y="5392"/>
                  <a:pt x="11921" y="4985"/>
                </a:cubicBezTo>
                <a:cubicBezTo>
                  <a:pt x="12008" y="4249"/>
                  <a:pt x="12173" y="3721"/>
                  <a:pt x="12316" y="3721"/>
                </a:cubicBezTo>
                <a:cubicBezTo>
                  <a:pt x="12475" y="3721"/>
                  <a:pt x="12553" y="3987"/>
                  <a:pt x="12517" y="4395"/>
                </a:cubicBezTo>
                <a:cubicBezTo>
                  <a:pt x="12496" y="4632"/>
                  <a:pt x="12513" y="4762"/>
                  <a:pt x="12587" y="4908"/>
                </a:cubicBezTo>
                <a:cubicBezTo>
                  <a:pt x="12640" y="5016"/>
                  <a:pt x="12715" y="5070"/>
                  <a:pt x="12751" y="5030"/>
                </a:cubicBezTo>
                <a:cubicBezTo>
                  <a:pt x="12788" y="4990"/>
                  <a:pt x="12890" y="4948"/>
                  <a:pt x="12977" y="4940"/>
                </a:cubicBezTo>
                <a:cubicBezTo>
                  <a:pt x="13173" y="4924"/>
                  <a:pt x="13236" y="4566"/>
                  <a:pt x="13140" y="4035"/>
                </a:cubicBezTo>
                <a:cubicBezTo>
                  <a:pt x="13104" y="3841"/>
                  <a:pt x="13088" y="3573"/>
                  <a:pt x="13103" y="3439"/>
                </a:cubicBezTo>
                <a:cubicBezTo>
                  <a:pt x="13159" y="2943"/>
                  <a:pt x="13087" y="2640"/>
                  <a:pt x="12846" y="2341"/>
                </a:cubicBezTo>
                <a:cubicBezTo>
                  <a:pt x="12545" y="1967"/>
                  <a:pt x="12290" y="2049"/>
                  <a:pt x="12070" y="2598"/>
                </a:cubicBezTo>
                <a:cubicBezTo>
                  <a:pt x="11908" y="3002"/>
                  <a:pt x="11781" y="3918"/>
                  <a:pt x="11781" y="4677"/>
                </a:cubicBezTo>
                <a:cubicBezTo>
                  <a:pt x="11781" y="5219"/>
                  <a:pt x="11760" y="5249"/>
                  <a:pt x="11573" y="4979"/>
                </a:cubicBezTo>
                <a:cubicBezTo>
                  <a:pt x="11448" y="4797"/>
                  <a:pt x="11389" y="4592"/>
                  <a:pt x="11309" y="4035"/>
                </a:cubicBezTo>
                <a:cubicBezTo>
                  <a:pt x="11096" y="2545"/>
                  <a:pt x="10872" y="1900"/>
                  <a:pt x="10506" y="1744"/>
                </a:cubicBezTo>
                <a:cubicBezTo>
                  <a:pt x="10267" y="1642"/>
                  <a:pt x="10052" y="1939"/>
                  <a:pt x="10011" y="2424"/>
                </a:cubicBezTo>
                <a:cubicBezTo>
                  <a:pt x="9968" y="2946"/>
                  <a:pt x="9948" y="2997"/>
                  <a:pt x="9867" y="2790"/>
                </a:cubicBezTo>
                <a:cubicBezTo>
                  <a:pt x="9788" y="2589"/>
                  <a:pt x="9381" y="2248"/>
                  <a:pt x="9343" y="2354"/>
                </a:cubicBezTo>
                <a:cubicBezTo>
                  <a:pt x="9331" y="2389"/>
                  <a:pt x="9247" y="2342"/>
                  <a:pt x="9156" y="2251"/>
                </a:cubicBezTo>
                <a:cubicBezTo>
                  <a:pt x="9005" y="2101"/>
                  <a:pt x="8992" y="2052"/>
                  <a:pt x="9003" y="1661"/>
                </a:cubicBezTo>
                <a:cubicBezTo>
                  <a:pt x="9012" y="1309"/>
                  <a:pt x="8988" y="1183"/>
                  <a:pt x="8874" y="942"/>
                </a:cubicBezTo>
                <a:cubicBezTo>
                  <a:pt x="8762" y="707"/>
                  <a:pt x="8739" y="577"/>
                  <a:pt x="8754" y="287"/>
                </a:cubicBezTo>
                <a:cubicBezTo>
                  <a:pt x="8766" y="68"/>
                  <a:pt x="8759" y="-24"/>
                  <a:pt x="8736" y="5"/>
                </a:cubicBezTo>
                <a:close/>
                <a:moveTo>
                  <a:pt x="3636" y="20492"/>
                </a:moveTo>
                <a:cubicBezTo>
                  <a:pt x="3549" y="20492"/>
                  <a:pt x="3538" y="20545"/>
                  <a:pt x="3554" y="20935"/>
                </a:cubicBezTo>
                <a:cubicBezTo>
                  <a:pt x="3568" y="21260"/>
                  <a:pt x="3595" y="21378"/>
                  <a:pt x="3654" y="21378"/>
                </a:cubicBezTo>
                <a:cubicBezTo>
                  <a:pt x="3801" y="21378"/>
                  <a:pt x="3875" y="21229"/>
                  <a:pt x="3875" y="20935"/>
                </a:cubicBezTo>
                <a:cubicBezTo>
                  <a:pt x="3875" y="20630"/>
                  <a:pt x="3801" y="20492"/>
                  <a:pt x="3636" y="20492"/>
                </a:cubicBezTo>
                <a:close/>
                <a:moveTo>
                  <a:pt x="4130" y="20492"/>
                </a:moveTo>
                <a:cubicBezTo>
                  <a:pt x="3988" y="20492"/>
                  <a:pt x="3984" y="20506"/>
                  <a:pt x="4001" y="20935"/>
                </a:cubicBezTo>
                <a:cubicBezTo>
                  <a:pt x="4018" y="21351"/>
                  <a:pt x="4030" y="21378"/>
                  <a:pt x="4180" y="21378"/>
                </a:cubicBezTo>
                <a:cubicBezTo>
                  <a:pt x="4329" y="21378"/>
                  <a:pt x="4333" y="21368"/>
                  <a:pt x="4252" y="21198"/>
                </a:cubicBezTo>
                <a:cubicBezTo>
                  <a:pt x="4182" y="21052"/>
                  <a:pt x="4178" y="20987"/>
                  <a:pt x="4222" y="20858"/>
                </a:cubicBezTo>
                <a:cubicBezTo>
                  <a:pt x="4313" y="20596"/>
                  <a:pt x="4286" y="20492"/>
                  <a:pt x="4130" y="20492"/>
                </a:cubicBezTo>
                <a:close/>
                <a:moveTo>
                  <a:pt x="4924" y="20492"/>
                </a:moveTo>
                <a:cubicBezTo>
                  <a:pt x="4900" y="20492"/>
                  <a:pt x="4881" y="20691"/>
                  <a:pt x="4881" y="20935"/>
                </a:cubicBezTo>
                <a:cubicBezTo>
                  <a:pt x="4881" y="21180"/>
                  <a:pt x="4900" y="21378"/>
                  <a:pt x="4924" y="21378"/>
                </a:cubicBezTo>
                <a:cubicBezTo>
                  <a:pt x="4949" y="21378"/>
                  <a:pt x="4969" y="21180"/>
                  <a:pt x="4969" y="20935"/>
                </a:cubicBezTo>
                <a:cubicBezTo>
                  <a:pt x="4969" y="20691"/>
                  <a:pt x="4949" y="20492"/>
                  <a:pt x="4924" y="20492"/>
                </a:cubicBezTo>
                <a:close/>
                <a:moveTo>
                  <a:pt x="5380" y="20492"/>
                </a:moveTo>
                <a:cubicBezTo>
                  <a:pt x="5238" y="20492"/>
                  <a:pt x="5234" y="20507"/>
                  <a:pt x="5252" y="20942"/>
                </a:cubicBezTo>
                <a:lnTo>
                  <a:pt x="5270" y="21391"/>
                </a:lnTo>
                <a:lnTo>
                  <a:pt x="5622" y="21365"/>
                </a:lnTo>
                <a:cubicBezTo>
                  <a:pt x="5921" y="21347"/>
                  <a:pt x="5968" y="21317"/>
                  <a:pt x="5935" y="21153"/>
                </a:cubicBezTo>
                <a:cubicBezTo>
                  <a:pt x="5915" y="21048"/>
                  <a:pt x="5908" y="20860"/>
                  <a:pt x="5920" y="20730"/>
                </a:cubicBezTo>
                <a:cubicBezTo>
                  <a:pt x="5937" y="20537"/>
                  <a:pt x="5916" y="20492"/>
                  <a:pt x="5802" y="20492"/>
                </a:cubicBezTo>
                <a:cubicBezTo>
                  <a:pt x="5694" y="20492"/>
                  <a:pt x="5662" y="20548"/>
                  <a:pt x="5662" y="20743"/>
                </a:cubicBezTo>
                <a:cubicBezTo>
                  <a:pt x="5662" y="21040"/>
                  <a:pt x="5505" y="21327"/>
                  <a:pt x="5459" y="21115"/>
                </a:cubicBezTo>
                <a:cubicBezTo>
                  <a:pt x="5443" y="21039"/>
                  <a:pt x="5452" y="20910"/>
                  <a:pt x="5480" y="20832"/>
                </a:cubicBezTo>
                <a:cubicBezTo>
                  <a:pt x="5564" y="20591"/>
                  <a:pt x="5533" y="20492"/>
                  <a:pt x="5380" y="20492"/>
                </a:cubicBezTo>
                <a:close/>
                <a:moveTo>
                  <a:pt x="6213" y="20492"/>
                </a:moveTo>
                <a:cubicBezTo>
                  <a:pt x="6123" y="20492"/>
                  <a:pt x="6109" y="20554"/>
                  <a:pt x="6109" y="20935"/>
                </a:cubicBezTo>
                <a:cubicBezTo>
                  <a:pt x="6109" y="21323"/>
                  <a:pt x="6123" y="21378"/>
                  <a:pt x="6220" y="21378"/>
                </a:cubicBezTo>
                <a:cubicBezTo>
                  <a:pt x="6317" y="21378"/>
                  <a:pt x="6329" y="21328"/>
                  <a:pt x="6324" y="20935"/>
                </a:cubicBezTo>
                <a:cubicBezTo>
                  <a:pt x="6319" y="20559"/>
                  <a:pt x="6301" y="20492"/>
                  <a:pt x="6213" y="20492"/>
                </a:cubicBezTo>
                <a:close/>
                <a:moveTo>
                  <a:pt x="6701" y="20492"/>
                </a:moveTo>
                <a:cubicBezTo>
                  <a:pt x="6666" y="20492"/>
                  <a:pt x="6644" y="20664"/>
                  <a:pt x="6644" y="20935"/>
                </a:cubicBezTo>
                <a:cubicBezTo>
                  <a:pt x="6644" y="21206"/>
                  <a:pt x="6666" y="21378"/>
                  <a:pt x="6701" y="21378"/>
                </a:cubicBezTo>
                <a:cubicBezTo>
                  <a:pt x="6735" y="21378"/>
                  <a:pt x="6757" y="21206"/>
                  <a:pt x="6757" y="20935"/>
                </a:cubicBezTo>
                <a:cubicBezTo>
                  <a:pt x="6757" y="20664"/>
                  <a:pt x="6735" y="20492"/>
                  <a:pt x="6701" y="20492"/>
                </a:cubicBezTo>
                <a:close/>
                <a:moveTo>
                  <a:pt x="8576" y="20492"/>
                </a:moveTo>
                <a:cubicBezTo>
                  <a:pt x="8490" y="20491"/>
                  <a:pt x="8477" y="20556"/>
                  <a:pt x="8477" y="20942"/>
                </a:cubicBezTo>
                <a:cubicBezTo>
                  <a:pt x="8477" y="21376"/>
                  <a:pt x="8482" y="21397"/>
                  <a:pt x="8621" y="21359"/>
                </a:cubicBezTo>
                <a:cubicBezTo>
                  <a:pt x="8735" y="21327"/>
                  <a:pt x="8770" y="21250"/>
                  <a:pt x="8781" y="21012"/>
                </a:cubicBezTo>
                <a:cubicBezTo>
                  <a:pt x="8798" y="20674"/>
                  <a:pt x="8727" y="20495"/>
                  <a:pt x="8576" y="20492"/>
                </a:cubicBezTo>
                <a:close/>
                <a:moveTo>
                  <a:pt x="10057" y="20492"/>
                </a:moveTo>
                <a:cubicBezTo>
                  <a:pt x="9965" y="20492"/>
                  <a:pt x="9950" y="20552"/>
                  <a:pt x="9950" y="20935"/>
                </a:cubicBezTo>
                <a:cubicBezTo>
                  <a:pt x="9950" y="21253"/>
                  <a:pt x="9971" y="21378"/>
                  <a:pt x="10020" y="21378"/>
                </a:cubicBezTo>
                <a:cubicBezTo>
                  <a:pt x="10059" y="21378"/>
                  <a:pt x="10076" y="21320"/>
                  <a:pt x="10061" y="21250"/>
                </a:cubicBezTo>
                <a:cubicBezTo>
                  <a:pt x="10046" y="21180"/>
                  <a:pt x="10088" y="21070"/>
                  <a:pt x="10154" y="20999"/>
                </a:cubicBezTo>
                <a:cubicBezTo>
                  <a:pt x="10252" y="20892"/>
                  <a:pt x="10262" y="20835"/>
                  <a:pt x="10217" y="20678"/>
                </a:cubicBezTo>
                <a:cubicBezTo>
                  <a:pt x="10187" y="20575"/>
                  <a:pt x="10115" y="20492"/>
                  <a:pt x="10057" y="20492"/>
                </a:cubicBezTo>
                <a:close/>
                <a:moveTo>
                  <a:pt x="11393" y="20492"/>
                </a:moveTo>
                <a:cubicBezTo>
                  <a:pt x="11264" y="20492"/>
                  <a:pt x="11240" y="20528"/>
                  <a:pt x="11282" y="20646"/>
                </a:cubicBezTo>
                <a:cubicBezTo>
                  <a:pt x="11312" y="20730"/>
                  <a:pt x="11336" y="20928"/>
                  <a:pt x="11336" y="21089"/>
                </a:cubicBezTo>
                <a:cubicBezTo>
                  <a:pt x="11336" y="21250"/>
                  <a:pt x="11361" y="21378"/>
                  <a:pt x="11393" y="21378"/>
                </a:cubicBezTo>
                <a:cubicBezTo>
                  <a:pt x="11426" y="21378"/>
                  <a:pt x="11450" y="21234"/>
                  <a:pt x="11449" y="21031"/>
                </a:cubicBezTo>
                <a:cubicBezTo>
                  <a:pt x="11448" y="20818"/>
                  <a:pt x="11469" y="20691"/>
                  <a:pt x="11503" y="20710"/>
                </a:cubicBezTo>
                <a:cubicBezTo>
                  <a:pt x="11534" y="20728"/>
                  <a:pt x="11557" y="20690"/>
                  <a:pt x="11557" y="20621"/>
                </a:cubicBezTo>
                <a:cubicBezTo>
                  <a:pt x="11557" y="20551"/>
                  <a:pt x="11484" y="20492"/>
                  <a:pt x="11393" y="20492"/>
                </a:cubicBezTo>
                <a:close/>
                <a:moveTo>
                  <a:pt x="12645" y="20492"/>
                </a:moveTo>
                <a:cubicBezTo>
                  <a:pt x="12556" y="20492"/>
                  <a:pt x="12541" y="20554"/>
                  <a:pt x="12541" y="20935"/>
                </a:cubicBezTo>
                <a:cubicBezTo>
                  <a:pt x="12541" y="21323"/>
                  <a:pt x="12556" y="21378"/>
                  <a:pt x="12652" y="21378"/>
                </a:cubicBezTo>
                <a:cubicBezTo>
                  <a:pt x="12749" y="21378"/>
                  <a:pt x="12761" y="21328"/>
                  <a:pt x="12756" y="20935"/>
                </a:cubicBezTo>
                <a:cubicBezTo>
                  <a:pt x="12751" y="20559"/>
                  <a:pt x="12734" y="20492"/>
                  <a:pt x="12645" y="20492"/>
                </a:cubicBezTo>
                <a:close/>
                <a:moveTo>
                  <a:pt x="13636" y="20492"/>
                </a:moveTo>
                <a:cubicBezTo>
                  <a:pt x="13557" y="20497"/>
                  <a:pt x="13475" y="20538"/>
                  <a:pt x="13460" y="20608"/>
                </a:cubicBezTo>
                <a:cubicBezTo>
                  <a:pt x="13445" y="20676"/>
                  <a:pt x="13378" y="20660"/>
                  <a:pt x="13300" y="20576"/>
                </a:cubicBezTo>
                <a:cubicBezTo>
                  <a:pt x="13190" y="20458"/>
                  <a:pt x="13153" y="20472"/>
                  <a:pt x="13094" y="20640"/>
                </a:cubicBezTo>
                <a:cubicBezTo>
                  <a:pt x="13049" y="20770"/>
                  <a:pt x="13035" y="20943"/>
                  <a:pt x="13054" y="21115"/>
                </a:cubicBezTo>
                <a:cubicBezTo>
                  <a:pt x="13075" y="21306"/>
                  <a:pt x="13120" y="21378"/>
                  <a:pt x="13212" y="21378"/>
                </a:cubicBezTo>
                <a:cubicBezTo>
                  <a:pt x="13282" y="21378"/>
                  <a:pt x="13353" y="21324"/>
                  <a:pt x="13367" y="21256"/>
                </a:cubicBezTo>
                <a:cubicBezTo>
                  <a:pt x="13384" y="21178"/>
                  <a:pt x="13428" y="21190"/>
                  <a:pt x="13485" y="21288"/>
                </a:cubicBezTo>
                <a:cubicBezTo>
                  <a:pt x="13564" y="21425"/>
                  <a:pt x="13589" y="21397"/>
                  <a:pt x="13683" y="21063"/>
                </a:cubicBezTo>
                <a:cubicBezTo>
                  <a:pt x="13743" y="20854"/>
                  <a:pt x="13792" y="20641"/>
                  <a:pt x="13792" y="20588"/>
                </a:cubicBezTo>
                <a:cubicBezTo>
                  <a:pt x="13792" y="20520"/>
                  <a:pt x="13715" y="20487"/>
                  <a:pt x="13636" y="20492"/>
                </a:cubicBezTo>
                <a:close/>
                <a:moveTo>
                  <a:pt x="15566" y="20492"/>
                </a:moveTo>
                <a:cubicBezTo>
                  <a:pt x="15424" y="20492"/>
                  <a:pt x="15419" y="20506"/>
                  <a:pt x="15437" y="20935"/>
                </a:cubicBezTo>
                <a:cubicBezTo>
                  <a:pt x="15453" y="21333"/>
                  <a:pt x="15468" y="21378"/>
                  <a:pt x="15588" y="21378"/>
                </a:cubicBezTo>
                <a:cubicBezTo>
                  <a:pt x="15704" y="21378"/>
                  <a:pt x="15717" y="21355"/>
                  <a:pt x="15667" y="21185"/>
                </a:cubicBezTo>
                <a:cubicBezTo>
                  <a:pt x="15624" y="21037"/>
                  <a:pt x="15621" y="20950"/>
                  <a:pt x="15661" y="20839"/>
                </a:cubicBezTo>
                <a:cubicBezTo>
                  <a:pt x="15747" y="20592"/>
                  <a:pt x="15720" y="20492"/>
                  <a:pt x="15566" y="20492"/>
                </a:cubicBezTo>
                <a:close/>
                <a:moveTo>
                  <a:pt x="16148" y="20492"/>
                </a:moveTo>
                <a:cubicBezTo>
                  <a:pt x="16105" y="20492"/>
                  <a:pt x="16069" y="20559"/>
                  <a:pt x="16069" y="20646"/>
                </a:cubicBezTo>
                <a:cubicBezTo>
                  <a:pt x="16069" y="20734"/>
                  <a:pt x="16057" y="20938"/>
                  <a:pt x="16042" y="21096"/>
                </a:cubicBezTo>
                <a:cubicBezTo>
                  <a:pt x="16018" y="21348"/>
                  <a:pt x="16032" y="21378"/>
                  <a:pt x="16157" y="21378"/>
                </a:cubicBezTo>
                <a:cubicBezTo>
                  <a:pt x="16235" y="21378"/>
                  <a:pt x="16286" y="21327"/>
                  <a:pt x="16272" y="21262"/>
                </a:cubicBezTo>
                <a:cubicBezTo>
                  <a:pt x="16258" y="21197"/>
                  <a:pt x="16268" y="21106"/>
                  <a:pt x="16292" y="21063"/>
                </a:cubicBezTo>
                <a:cubicBezTo>
                  <a:pt x="16358" y="20948"/>
                  <a:pt x="16243" y="20492"/>
                  <a:pt x="16148" y="20492"/>
                </a:cubicBezTo>
                <a:close/>
                <a:moveTo>
                  <a:pt x="7197" y="20499"/>
                </a:moveTo>
                <a:cubicBezTo>
                  <a:pt x="7186" y="20517"/>
                  <a:pt x="7171" y="20559"/>
                  <a:pt x="7156" y="20627"/>
                </a:cubicBezTo>
                <a:cubicBezTo>
                  <a:pt x="7135" y="20726"/>
                  <a:pt x="7112" y="20726"/>
                  <a:pt x="7077" y="20627"/>
                </a:cubicBezTo>
                <a:cubicBezTo>
                  <a:pt x="6988" y="20372"/>
                  <a:pt x="6935" y="20487"/>
                  <a:pt x="6935" y="20935"/>
                </a:cubicBezTo>
                <a:cubicBezTo>
                  <a:pt x="6935" y="21381"/>
                  <a:pt x="6972" y="21501"/>
                  <a:pt x="7028" y="21243"/>
                </a:cubicBezTo>
                <a:cubicBezTo>
                  <a:pt x="7049" y="21144"/>
                  <a:pt x="7070" y="21144"/>
                  <a:pt x="7104" y="21243"/>
                </a:cubicBezTo>
                <a:cubicBezTo>
                  <a:pt x="7185" y="21472"/>
                  <a:pt x="7214" y="21402"/>
                  <a:pt x="7233" y="20935"/>
                </a:cubicBezTo>
                <a:cubicBezTo>
                  <a:pt x="7247" y="20608"/>
                  <a:pt x="7231" y="20444"/>
                  <a:pt x="7197" y="20499"/>
                </a:cubicBezTo>
                <a:close/>
                <a:moveTo>
                  <a:pt x="8269" y="20499"/>
                </a:moveTo>
                <a:cubicBezTo>
                  <a:pt x="8258" y="20517"/>
                  <a:pt x="8243" y="20559"/>
                  <a:pt x="8228" y="20627"/>
                </a:cubicBezTo>
                <a:cubicBezTo>
                  <a:pt x="8207" y="20726"/>
                  <a:pt x="8184" y="20726"/>
                  <a:pt x="8149" y="20627"/>
                </a:cubicBezTo>
                <a:cubicBezTo>
                  <a:pt x="8060" y="20372"/>
                  <a:pt x="8007" y="20487"/>
                  <a:pt x="8007" y="20935"/>
                </a:cubicBezTo>
                <a:cubicBezTo>
                  <a:pt x="8007" y="21381"/>
                  <a:pt x="8044" y="21501"/>
                  <a:pt x="8100" y="21243"/>
                </a:cubicBezTo>
                <a:cubicBezTo>
                  <a:pt x="8121" y="21144"/>
                  <a:pt x="8142" y="21144"/>
                  <a:pt x="8177" y="21243"/>
                </a:cubicBezTo>
                <a:cubicBezTo>
                  <a:pt x="8257" y="21472"/>
                  <a:pt x="8286" y="21402"/>
                  <a:pt x="8305" y="20935"/>
                </a:cubicBezTo>
                <a:cubicBezTo>
                  <a:pt x="8319" y="20608"/>
                  <a:pt x="8304" y="20444"/>
                  <a:pt x="8269" y="20499"/>
                </a:cubicBezTo>
                <a:close/>
                <a:moveTo>
                  <a:pt x="9075" y="20505"/>
                </a:moveTo>
                <a:lnTo>
                  <a:pt x="9093" y="20942"/>
                </a:lnTo>
                <a:lnTo>
                  <a:pt x="9111" y="21378"/>
                </a:lnTo>
                <a:lnTo>
                  <a:pt x="9474" y="21378"/>
                </a:lnTo>
                <a:cubicBezTo>
                  <a:pt x="9814" y="21378"/>
                  <a:pt x="9832" y="21368"/>
                  <a:pt x="9761" y="21166"/>
                </a:cubicBezTo>
                <a:cubicBezTo>
                  <a:pt x="9691" y="20968"/>
                  <a:pt x="9691" y="20930"/>
                  <a:pt x="9756" y="20723"/>
                </a:cubicBezTo>
                <a:cubicBezTo>
                  <a:pt x="9824" y="20509"/>
                  <a:pt x="9809" y="20501"/>
                  <a:pt x="9452" y="20505"/>
                </a:cubicBezTo>
                <a:lnTo>
                  <a:pt x="9075" y="20505"/>
                </a:lnTo>
                <a:close/>
                <a:moveTo>
                  <a:pt x="11666" y="20505"/>
                </a:moveTo>
                <a:lnTo>
                  <a:pt x="11684" y="20942"/>
                </a:lnTo>
                <a:lnTo>
                  <a:pt x="11702" y="21378"/>
                </a:lnTo>
                <a:lnTo>
                  <a:pt x="12056" y="21378"/>
                </a:lnTo>
                <a:cubicBezTo>
                  <a:pt x="12372" y="21378"/>
                  <a:pt x="12406" y="21358"/>
                  <a:pt x="12370" y="21173"/>
                </a:cubicBezTo>
                <a:cubicBezTo>
                  <a:pt x="12347" y="21058"/>
                  <a:pt x="12340" y="20856"/>
                  <a:pt x="12352" y="20730"/>
                </a:cubicBezTo>
                <a:cubicBezTo>
                  <a:pt x="12371" y="20521"/>
                  <a:pt x="12339" y="20503"/>
                  <a:pt x="12020" y="20505"/>
                </a:cubicBezTo>
                <a:lnTo>
                  <a:pt x="11666" y="20505"/>
                </a:lnTo>
                <a:close/>
                <a:moveTo>
                  <a:pt x="14200" y="20511"/>
                </a:moveTo>
                <a:cubicBezTo>
                  <a:pt x="14066" y="20474"/>
                  <a:pt x="14060" y="20495"/>
                  <a:pt x="14060" y="20922"/>
                </a:cubicBezTo>
                <a:cubicBezTo>
                  <a:pt x="14060" y="21347"/>
                  <a:pt x="14067" y="21373"/>
                  <a:pt x="14205" y="21359"/>
                </a:cubicBezTo>
                <a:cubicBezTo>
                  <a:pt x="14337" y="21345"/>
                  <a:pt x="14351" y="21307"/>
                  <a:pt x="14347" y="20948"/>
                </a:cubicBezTo>
                <a:cubicBezTo>
                  <a:pt x="14343" y="20602"/>
                  <a:pt x="14324" y="20546"/>
                  <a:pt x="14200" y="20511"/>
                </a:cubicBezTo>
                <a:close/>
                <a:moveTo>
                  <a:pt x="7685" y="20518"/>
                </a:moveTo>
                <a:cubicBezTo>
                  <a:pt x="7654" y="20523"/>
                  <a:pt x="7624" y="20666"/>
                  <a:pt x="7578" y="20942"/>
                </a:cubicBezTo>
                <a:cubicBezTo>
                  <a:pt x="7505" y="21385"/>
                  <a:pt x="7521" y="21503"/>
                  <a:pt x="7617" y="21230"/>
                </a:cubicBezTo>
                <a:cubicBezTo>
                  <a:pt x="7656" y="21119"/>
                  <a:pt x="7686" y="21124"/>
                  <a:pt x="7739" y="21250"/>
                </a:cubicBezTo>
                <a:cubicBezTo>
                  <a:pt x="7839" y="21486"/>
                  <a:pt x="7852" y="21377"/>
                  <a:pt x="7782" y="20903"/>
                </a:cubicBezTo>
                <a:cubicBezTo>
                  <a:pt x="7743" y="20643"/>
                  <a:pt x="7715" y="20513"/>
                  <a:pt x="7685" y="20518"/>
                </a:cubicBezTo>
                <a:close/>
                <a:moveTo>
                  <a:pt x="10528" y="20518"/>
                </a:moveTo>
                <a:cubicBezTo>
                  <a:pt x="10379" y="20469"/>
                  <a:pt x="10305" y="20716"/>
                  <a:pt x="10357" y="21102"/>
                </a:cubicBezTo>
                <a:cubicBezTo>
                  <a:pt x="10387" y="21329"/>
                  <a:pt x="10424" y="21390"/>
                  <a:pt x="10519" y="21359"/>
                </a:cubicBezTo>
                <a:cubicBezTo>
                  <a:pt x="10623" y="21325"/>
                  <a:pt x="10643" y="21257"/>
                  <a:pt x="10643" y="20935"/>
                </a:cubicBezTo>
                <a:cubicBezTo>
                  <a:pt x="10643" y="20620"/>
                  <a:pt x="10624" y="20549"/>
                  <a:pt x="10528" y="20518"/>
                </a:cubicBezTo>
                <a:close/>
                <a:moveTo>
                  <a:pt x="10955" y="20518"/>
                </a:moveTo>
                <a:cubicBezTo>
                  <a:pt x="10830" y="20483"/>
                  <a:pt x="10822" y="20505"/>
                  <a:pt x="10822" y="20922"/>
                </a:cubicBezTo>
                <a:cubicBezTo>
                  <a:pt x="10822" y="21339"/>
                  <a:pt x="10831" y="21366"/>
                  <a:pt x="10962" y="21352"/>
                </a:cubicBezTo>
                <a:cubicBezTo>
                  <a:pt x="11088" y="21339"/>
                  <a:pt x="11101" y="21304"/>
                  <a:pt x="11095" y="20948"/>
                </a:cubicBezTo>
                <a:cubicBezTo>
                  <a:pt x="11089" y="20610"/>
                  <a:pt x="11069" y="20550"/>
                  <a:pt x="10955" y="20518"/>
                </a:cubicBezTo>
                <a:close/>
                <a:moveTo>
                  <a:pt x="15108" y="20518"/>
                </a:moveTo>
                <a:cubicBezTo>
                  <a:pt x="14983" y="20483"/>
                  <a:pt x="14977" y="20505"/>
                  <a:pt x="14977" y="20922"/>
                </a:cubicBezTo>
                <a:cubicBezTo>
                  <a:pt x="14977" y="21339"/>
                  <a:pt x="14984" y="21366"/>
                  <a:pt x="15114" y="21352"/>
                </a:cubicBezTo>
                <a:cubicBezTo>
                  <a:pt x="15241" y="21339"/>
                  <a:pt x="15254" y="21304"/>
                  <a:pt x="15247" y="20948"/>
                </a:cubicBezTo>
                <a:cubicBezTo>
                  <a:pt x="15242" y="20610"/>
                  <a:pt x="15222" y="20550"/>
                  <a:pt x="15108" y="20518"/>
                </a:cubicBezTo>
                <a:close/>
                <a:moveTo>
                  <a:pt x="16857" y="20518"/>
                </a:moveTo>
                <a:cubicBezTo>
                  <a:pt x="16743" y="20494"/>
                  <a:pt x="16617" y="20818"/>
                  <a:pt x="16665" y="21173"/>
                </a:cubicBezTo>
                <a:cubicBezTo>
                  <a:pt x="16707" y="21487"/>
                  <a:pt x="16951" y="21449"/>
                  <a:pt x="16988" y="21121"/>
                </a:cubicBezTo>
                <a:cubicBezTo>
                  <a:pt x="17004" y="20978"/>
                  <a:pt x="16991" y="20777"/>
                  <a:pt x="16960" y="20672"/>
                </a:cubicBezTo>
                <a:cubicBezTo>
                  <a:pt x="16932" y="20575"/>
                  <a:pt x="16895" y="20526"/>
                  <a:pt x="16857" y="20518"/>
                </a:cubicBezTo>
                <a:close/>
                <a:moveTo>
                  <a:pt x="17249" y="20518"/>
                </a:moveTo>
                <a:cubicBezTo>
                  <a:pt x="17128" y="20483"/>
                  <a:pt x="17121" y="20508"/>
                  <a:pt x="17121" y="20929"/>
                </a:cubicBezTo>
                <a:cubicBezTo>
                  <a:pt x="17121" y="21330"/>
                  <a:pt x="17133" y="21378"/>
                  <a:pt x="17238" y="21378"/>
                </a:cubicBezTo>
                <a:cubicBezTo>
                  <a:pt x="17503" y="21378"/>
                  <a:pt x="17514" y="20594"/>
                  <a:pt x="17249" y="20518"/>
                </a:cubicBezTo>
                <a:close/>
                <a:moveTo>
                  <a:pt x="17696" y="20518"/>
                </a:moveTo>
                <a:cubicBezTo>
                  <a:pt x="17575" y="20483"/>
                  <a:pt x="17568" y="20508"/>
                  <a:pt x="17568" y="20929"/>
                </a:cubicBezTo>
                <a:cubicBezTo>
                  <a:pt x="17568" y="21330"/>
                  <a:pt x="17580" y="21378"/>
                  <a:pt x="17685" y="21378"/>
                </a:cubicBezTo>
                <a:cubicBezTo>
                  <a:pt x="17950" y="21378"/>
                  <a:pt x="17961" y="20594"/>
                  <a:pt x="17696" y="20518"/>
                </a:cubicBezTo>
                <a:close/>
                <a:moveTo>
                  <a:pt x="14676" y="20544"/>
                </a:moveTo>
                <a:cubicBezTo>
                  <a:pt x="14646" y="20552"/>
                  <a:pt x="14611" y="20700"/>
                  <a:pt x="14568" y="20986"/>
                </a:cubicBezTo>
                <a:cubicBezTo>
                  <a:pt x="14512" y="21368"/>
                  <a:pt x="14513" y="21396"/>
                  <a:pt x="14575" y="21250"/>
                </a:cubicBezTo>
                <a:cubicBezTo>
                  <a:pt x="14627" y="21126"/>
                  <a:pt x="14658" y="21119"/>
                  <a:pt x="14697" y="21230"/>
                </a:cubicBezTo>
                <a:cubicBezTo>
                  <a:pt x="14789" y="21493"/>
                  <a:pt x="14812" y="21392"/>
                  <a:pt x="14762" y="20935"/>
                </a:cubicBezTo>
                <a:cubicBezTo>
                  <a:pt x="14733" y="20668"/>
                  <a:pt x="14707" y="20535"/>
                  <a:pt x="14676" y="20544"/>
                </a:cubicBezTo>
                <a:close/>
                <a:moveTo>
                  <a:pt x="4556" y="20556"/>
                </a:moveTo>
                <a:cubicBezTo>
                  <a:pt x="4525" y="20552"/>
                  <a:pt x="4493" y="20680"/>
                  <a:pt x="4450" y="20942"/>
                </a:cubicBezTo>
                <a:cubicBezTo>
                  <a:pt x="4385" y="21340"/>
                  <a:pt x="4410" y="21576"/>
                  <a:pt x="4482" y="21243"/>
                </a:cubicBezTo>
                <a:cubicBezTo>
                  <a:pt x="4504" y="21144"/>
                  <a:pt x="4524" y="21144"/>
                  <a:pt x="4559" y="21243"/>
                </a:cubicBezTo>
                <a:cubicBezTo>
                  <a:pt x="4585" y="21319"/>
                  <a:pt x="4634" y="21378"/>
                  <a:pt x="4665" y="21378"/>
                </a:cubicBezTo>
                <a:cubicBezTo>
                  <a:pt x="4709" y="21378"/>
                  <a:pt x="4708" y="21294"/>
                  <a:pt x="4660" y="20974"/>
                </a:cubicBezTo>
                <a:cubicBezTo>
                  <a:pt x="4620" y="20700"/>
                  <a:pt x="4588" y="20561"/>
                  <a:pt x="4556" y="20556"/>
                </a:cubicBezTo>
                <a:close/>
                <a:moveTo>
                  <a:pt x="5107" y="21128"/>
                </a:moveTo>
                <a:cubicBezTo>
                  <a:pt x="5096" y="21128"/>
                  <a:pt x="5075" y="21186"/>
                  <a:pt x="5060" y="21256"/>
                </a:cubicBezTo>
                <a:cubicBezTo>
                  <a:pt x="5045" y="21326"/>
                  <a:pt x="5052" y="21378"/>
                  <a:pt x="5078" y="21378"/>
                </a:cubicBezTo>
                <a:cubicBezTo>
                  <a:pt x="5104" y="21378"/>
                  <a:pt x="5125" y="21326"/>
                  <a:pt x="5125" y="21256"/>
                </a:cubicBezTo>
                <a:cubicBezTo>
                  <a:pt x="5125" y="21186"/>
                  <a:pt x="5118" y="21128"/>
                  <a:pt x="5107" y="21128"/>
                </a:cubicBezTo>
                <a:close/>
              </a:path>
            </a:pathLst>
          </a:cu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36</a:t>
            </a:fld>
            <a:endParaRPr lang="uk-UA"/>
          </a:p>
        </p:txBody>
      </p:sp>
    </p:spTree>
    <p:extLst>
      <p:ext uri="{BB962C8B-B14F-4D97-AF65-F5344CB8AC3E}">
        <p14:creationId xmlns:p14="http://schemas.microsoft.com/office/powerpoint/2010/main" val="73411272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29"/>
                                        </p:tgtEl>
                                        <p:attrNameLst>
                                          <p:attrName>style.visibility</p:attrName>
                                        </p:attrNameLst>
                                      </p:cBhvr>
                                      <p:to>
                                        <p:strVal val="visible"/>
                                      </p:to>
                                    </p:set>
                                    <p:animEffect transition="in" filter="dissolve">
                                      <p:cBhvr>
                                        <p:cTn id="7" dur="1000"/>
                                        <p:tgtEl>
                                          <p:spTgt spid="729"/>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752"/>
                                        </p:tgtEl>
                                        <p:attrNameLst>
                                          <p:attrName>style.visibility</p:attrName>
                                        </p:attrNameLst>
                                      </p:cBhvr>
                                      <p:to>
                                        <p:strVal val="visible"/>
                                      </p:to>
                                    </p:set>
                                    <p:animEffect transition="in" filter="dissolve">
                                      <p:cBhvr>
                                        <p:cTn id="11" dur="10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animBg="1" advAuto="0"/>
      <p:bldP spid="752"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95" name="pasted-image.jpg" descr="pasted-imag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2380" y="2014064"/>
            <a:ext cx="4387587" cy="3532007"/>
          </a:xfrm>
          <a:prstGeom prst="rect">
            <a:avLst/>
          </a:prstGeom>
          <a:ln w="12700">
            <a:miter lim="400000"/>
          </a:ln>
        </p:spPr>
      </p:pic>
      <p:sp>
        <p:nvSpPr>
          <p:cNvPr id="696" name="Rectangle"/>
          <p:cNvSpPr/>
          <p:nvPr/>
        </p:nvSpPr>
        <p:spPr>
          <a:xfrm>
            <a:off x="422851" y="328934"/>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697" name="Trusted Website XYZ.com"/>
          <p:cNvSpPr/>
          <p:nvPr/>
        </p:nvSpPr>
        <p:spPr>
          <a:xfrm>
            <a:off x="8887650" y="513685"/>
            <a:ext cx="3809264" cy="131189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t>Trusted Website XYZ.com</a:t>
            </a:r>
          </a:p>
        </p:txBody>
      </p:sp>
      <p:grpSp>
        <p:nvGrpSpPr>
          <p:cNvPr id="701" name="Group"/>
          <p:cNvGrpSpPr/>
          <p:nvPr/>
        </p:nvGrpSpPr>
        <p:grpSpPr>
          <a:xfrm>
            <a:off x="869540" y="1969648"/>
            <a:ext cx="3005170" cy="3652528"/>
            <a:chOff x="-15015" y="-64983"/>
            <a:chExt cx="3005168" cy="3652527"/>
          </a:xfrm>
        </p:grpSpPr>
        <p:sp>
          <p:nvSpPr>
            <p:cNvPr id="698"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699" name="pasted-image.pdf" descr="pasted-image.pdf"/>
            <p:cNvPicPr>
              <a:picLocks noChangeAspect="1"/>
            </p:cNvPicPr>
            <p:nvPr/>
          </p:nvPicPr>
          <p:blipFill>
            <a:blip r:embed="rId3">
              <a:extLst/>
            </a:blip>
            <a:stretch>
              <a:fillRect/>
            </a:stretch>
          </p:blipFill>
          <p:spPr>
            <a:xfrm>
              <a:off x="766221" y="1577596"/>
              <a:ext cx="2190290" cy="1950866"/>
            </a:xfrm>
            <a:prstGeom prst="rect">
              <a:avLst/>
            </a:prstGeom>
            <a:ln w="12700" cap="flat">
              <a:noFill/>
              <a:miter lim="400000"/>
            </a:ln>
            <a:effectLst/>
          </p:spPr>
        </p:pic>
        <p:sp>
          <p:nvSpPr>
            <p:cNvPr id="700"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702" name="Blockchain"/>
          <p:cNvSpPr/>
          <p:nvPr/>
        </p:nvSpPr>
        <p:spPr>
          <a:xfrm>
            <a:off x="307886" y="283315"/>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711" name="Group"/>
          <p:cNvGrpSpPr/>
          <p:nvPr/>
        </p:nvGrpSpPr>
        <p:grpSpPr>
          <a:xfrm>
            <a:off x="5152044" y="2522333"/>
            <a:ext cx="2745498" cy="2690793"/>
            <a:chOff x="0" y="0"/>
            <a:chExt cx="2745497" cy="2690792"/>
          </a:xfrm>
        </p:grpSpPr>
        <p:grpSp>
          <p:nvGrpSpPr>
            <p:cNvPr id="709" name="Group"/>
            <p:cNvGrpSpPr/>
            <p:nvPr/>
          </p:nvGrpSpPr>
          <p:grpSpPr>
            <a:xfrm>
              <a:off x="0" y="0"/>
              <a:ext cx="2687006" cy="2678989"/>
              <a:chOff x="0" y="-1"/>
              <a:chExt cx="2687005" cy="2678988"/>
            </a:xfrm>
          </p:grpSpPr>
          <p:pic>
            <p:nvPicPr>
              <p:cNvPr id="703" name="image19.png" descr="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704"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705"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706"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pic>
            <p:nvPicPr>
              <p:cNvPr id="707" name="image13.png" descr="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9744" y="2091077"/>
                <a:ext cx="887393" cy="587911"/>
              </a:xfrm>
              <a:prstGeom prst="rect">
                <a:avLst/>
              </a:prstGeom>
              <a:ln w="12700" cap="flat">
                <a:noFill/>
                <a:miter lim="400000"/>
              </a:ln>
              <a:effectLst/>
            </p:spPr>
          </p:pic>
          <p:sp>
            <p:nvSpPr>
              <p:cNvPr id="708"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sp>
          <p:nvSpPr>
            <p:cNvPr id="710" name="SGX"/>
            <p:cNvSpPr/>
            <p:nvPr/>
          </p:nvSpPr>
          <p:spPr>
            <a:xfrm>
              <a:off x="1716797" y="2043092"/>
              <a:ext cx="10287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SGX</a:t>
              </a:r>
            </a:p>
          </p:txBody>
        </p:sp>
      </p:grpSp>
      <p:grpSp>
        <p:nvGrpSpPr>
          <p:cNvPr id="715" name="Group"/>
          <p:cNvGrpSpPr/>
          <p:nvPr/>
        </p:nvGrpSpPr>
        <p:grpSpPr>
          <a:xfrm>
            <a:off x="5436710" y="1810026"/>
            <a:ext cx="2038614" cy="2782412"/>
            <a:chOff x="0" y="0"/>
            <a:chExt cx="2038613" cy="2782411"/>
          </a:xfrm>
        </p:grpSpPr>
        <p:sp>
          <p:nvSpPr>
            <p:cNvPr id="712" name="Rectangle"/>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713" name="Town…"/>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714"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716" name="Arrow"/>
          <p:cNvSpPr/>
          <p:nvPr/>
        </p:nvSpPr>
        <p:spPr>
          <a:xfrm flipH="1">
            <a:off x="4230948" y="2821795"/>
            <a:ext cx="1270001" cy="732304"/>
          </a:xfrm>
          <a:prstGeom prst="rightArrow">
            <a:avLst>
              <a:gd name="adj1" fmla="val 32000"/>
              <a:gd name="adj2" fmla="val 110992"/>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17" name="Arrow"/>
          <p:cNvSpPr/>
          <p:nvPr/>
        </p:nvSpPr>
        <p:spPr>
          <a:xfrm>
            <a:off x="4401731" y="3698095"/>
            <a:ext cx="1270001" cy="732304"/>
          </a:xfrm>
          <a:prstGeom prst="rightArrow">
            <a:avLst>
              <a:gd name="adj1" fmla="val 32000"/>
              <a:gd name="adj2" fmla="val 110992"/>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18" name="Double Arrow"/>
          <p:cNvSpPr/>
          <p:nvPr/>
        </p:nvSpPr>
        <p:spPr>
          <a:xfrm>
            <a:off x="7224773" y="3269480"/>
            <a:ext cx="1397001" cy="732303"/>
          </a:xfrm>
          <a:prstGeom prst="leftRightArrow">
            <a:avLst>
              <a:gd name="adj1" fmla="val 32000"/>
              <a:gd name="adj2" fmla="val 76307"/>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19" name="Line"/>
          <p:cNvSpPr/>
          <p:nvPr/>
        </p:nvSpPr>
        <p:spPr>
          <a:xfrm flipV="1">
            <a:off x="2205145" y="3429247"/>
            <a:ext cx="2726527" cy="3020140"/>
          </a:xfrm>
          <a:prstGeom prst="line">
            <a:avLst/>
          </a:prstGeom>
          <a:ln w="127000">
            <a:solidFill>
              <a:srgbClr val="000000"/>
            </a:solidFill>
            <a:miter lim="400000"/>
          </a:ln>
        </p:spPr>
        <p:txBody>
          <a:bodyPr lIns="50800" tIns="50800" rIns="50800" bIns="50800" anchor="ctr"/>
          <a:lstStyle/>
          <a:p>
            <a:pPr>
              <a:defRPr sz="2400"/>
            </a:pPr>
            <a:endParaRPr/>
          </a:p>
        </p:txBody>
      </p:sp>
      <p:sp>
        <p:nvSpPr>
          <p:cNvPr id="720" name="TC code is published…"/>
          <p:cNvSpPr>
            <a:spLocks noGrp="1"/>
          </p:cNvSpPr>
          <p:nvPr>
            <p:ph type="body" sz="half" idx="1"/>
          </p:nvPr>
        </p:nvSpPr>
        <p:spPr>
          <a:xfrm>
            <a:off x="629299" y="6431981"/>
            <a:ext cx="12138271" cy="2534502"/>
          </a:xfrm>
          <a:prstGeom prst="rect">
            <a:avLst/>
          </a:prstGeom>
        </p:spPr>
        <p:txBody>
          <a:bodyPr>
            <a:normAutofit lnSpcReduction="10000"/>
          </a:bodyPr>
          <a:lstStyle/>
          <a:p>
            <a:pPr marL="426719" indent="-426719" defTabSz="560831">
              <a:spcBef>
                <a:spcPts val="900"/>
              </a:spcBef>
              <a:defRPr sz="5280"/>
            </a:pPr>
            <a:r>
              <a:t>TC code is published</a:t>
            </a:r>
          </a:p>
          <a:p>
            <a:pPr marL="426719" indent="-426719" defTabSz="560831">
              <a:spcBef>
                <a:spcPts val="900"/>
              </a:spcBef>
              <a:defRPr sz="5280"/>
            </a:pPr>
            <a:r>
              <a:t>TC instance created with public key PK</a:t>
            </a:r>
            <a:r>
              <a:rPr baseline="-5999"/>
              <a:t>TC</a:t>
            </a:r>
            <a:r>
              <a:t> to sign data</a:t>
            </a:r>
          </a:p>
        </p:txBody>
      </p:sp>
      <p:sp>
        <p:nvSpPr>
          <p:cNvPr id="2" name="Slide Number Placeholder 1"/>
          <p:cNvSpPr>
            <a:spLocks noGrp="1"/>
          </p:cNvSpPr>
          <p:nvPr>
            <p:ph type="sldNum" sz="quarter" idx="2"/>
          </p:nvPr>
        </p:nvSpPr>
        <p:spPr/>
        <p:txBody>
          <a:bodyPr/>
          <a:lstStyle/>
          <a:p>
            <a:fld id="{86CB4B4D-7CA3-9044-876B-883B54F8677D}" type="slidenum">
              <a:rPr lang="uk-UA" smtClean="0"/>
              <a:t>37</a:t>
            </a:fld>
            <a:endParaRPr lang="uk-UA"/>
          </a:p>
        </p:txBody>
      </p:sp>
    </p:spTree>
    <p:extLst>
      <p:ext uri="{BB962C8B-B14F-4D97-AF65-F5344CB8AC3E}">
        <p14:creationId xmlns:p14="http://schemas.microsoft.com/office/powerpoint/2010/main" val="150246351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719"/>
                                        </p:tgtEl>
                                        <p:attrNameLst>
                                          <p:attrName>style.visibility</p:attrName>
                                        </p:attrNameLst>
                                      </p:cBhvr>
                                      <p:to>
                                        <p:strVal val="visible"/>
                                      </p:to>
                                    </p:set>
                                    <p:animEffect transition="in" filter="wipe(right)">
                                      <p:cBhvr>
                                        <p:cTn id="7" dur="1000"/>
                                        <p:tgtEl>
                                          <p:spTgt spid="7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720">
                                            <p:bg/>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72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7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 grpId="0" animBg="1" advAuto="0"/>
      <p:bldP spid="720" grpId="0"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22" name="pasted-image.jpg" descr="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2380" y="2014064"/>
            <a:ext cx="4387587" cy="3532007"/>
          </a:xfrm>
          <a:prstGeom prst="rect">
            <a:avLst/>
          </a:prstGeom>
          <a:ln w="12700">
            <a:miter lim="400000"/>
          </a:ln>
        </p:spPr>
      </p:pic>
      <p:sp>
        <p:nvSpPr>
          <p:cNvPr id="723" name="Rectangle"/>
          <p:cNvSpPr/>
          <p:nvPr/>
        </p:nvSpPr>
        <p:spPr>
          <a:xfrm>
            <a:off x="422851" y="328934"/>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724" name="Trusted Website XYZ.com"/>
          <p:cNvSpPr/>
          <p:nvPr/>
        </p:nvSpPr>
        <p:spPr>
          <a:xfrm>
            <a:off x="8887650" y="513685"/>
            <a:ext cx="3809264" cy="131189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t>Trusted Website XYZ.com</a:t>
            </a:r>
          </a:p>
        </p:txBody>
      </p:sp>
      <p:grpSp>
        <p:nvGrpSpPr>
          <p:cNvPr id="728" name="Group"/>
          <p:cNvGrpSpPr/>
          <p:nvPr/>
        </p:nvGrpSpPr>
        <p:grpSpPr>
          <a:xfrm>
            <a:off x="869540" y="1969648"/>
            <a:ext cx="3005170" cy="3652528"/>
            <a:chOff x="-15015" y="-64983"/>
            <a:chExt cx="3005168" cy="3652527"/>
          </a:xfrm>
        </p:grpSpPr>
        <p:sp>
          <p:nvSpPr>
            <p:cNvPr id="725"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726" name="pasted-image.pdf" descr="pasted-image.pdf"/>
            <p:cNvPicPr>
              <a:picLocks noChangeAspect="1"/>
            </p:cNvPicPr>
            <p:nvPr/>
          </p:nvPicPr>
          <p:blipFill>
            <a:blip r:embed="rId4">
              <a:extLst/>
            </a:blip>
            <a:stretch>
              <a:fillRect/>
            </a:stretch>
          </p:blipFill>
          <p:spPr>
            <a:xfrm>
              <a:off x="766221" y="1577596"/>
              <a:ext cx="2190290" cy="1950866"/>
            </a:xfrm>
            <a:prstGeom prst="rect">
              <a:avLst/>
            </a:prstGeom>
            <a:ln w="12700" cap="flat">
              <a:noFill/>
              <a:miter lim="400000"/>
            </a:ln>
            <a:effectLst/>
          </p:spPr>
        </p:pic>
        <p:sp>
          <p:nvSpPr>
            <p:cNvPr id="727"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729" name="Blockchain"/>
          <p:cNvSpPr/>
          <p:nvPr/>
        </p:nvSpPr>
        <p:spPr>
          <a:xfrm>
            <a:off x="422851" y="513685"/>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738" name="Group"/>
          <p:cNvGrpSpPr/>
          <p:nvPr/>
        </p:nvGrpSpPr>
        <p:grpSpPr>
          <a:xfrm>
            <a:off x="5152044" y="2522333"/>
            <a:ext cx="2745498" cy="2690793"/>
            <a:chOff x="0" y="0"/>
            <a:chExt cx="2745497" cy="2690792"/>
          </a:xfrm>
        </p:grpSpPr>
        <p:grpSp>
          <p:nvGrpSpPr>
            <p:cNvPr id="736" name="Group"/>
            <p:cNvGrpSpPr/>
            <p:nvPr/>
          </p:nvGrpSpPr>
          <p:grpSpPr>
            <a:xfrm>
              <a:off x="0" y="0"/>
              <a:ext cx="2687006" cy="2678989"/>
              <a:chOff x="0" y="-1"/>
              <a:chExt cx="2687005" cy="2678988"/>
            </a:xfrm>
          </p:grpSpPr>
          <p:pic>
            <p:nvPicPr>
              <p:cNvPr id="730"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731"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732"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733"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pic>
            <p:nvPicPr>
              <p:cNvPr id="734" name="image13.png" descr="image13.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9744" y="2091077"/>
                <a:ext cx="887393" cy="587911"/>
              </a:xfrm>
              <a:prstGeom prst="rect">
                <a:avLst/>
              </a:prstGeom>
              <a:ln w="12700" cap="flat">
                <a:noFill/>
                <a:miter lim="400000"/>
              </a:ln>
              <a:effectLst/>
            </p:spPr>
          </p:pic>
          <p:sp>
            <p:nvSpPr>
              <p:cNvPr id="735"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sp>
          <p:nvSpPr>
            <p:cNvPr id="737" name="SGX"/>
            <p:cNvSpPr/>
            <p:nvPr/>
          </p:nvSpPr>
          <p:spPr>
            <a:xfrm>
              <a:off x="1716797" y="2043092"/>
              <a:ext cx="10287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SGX</a:t>
              </a:r>
            </a:p>
          </p:txBody>
        </p:sp>
      </p:grpSp>
      <p:grpSp>
        <p:nvGrpSpPr>
          <p:cNvPr id="742" name="Group"/>
          <p:cNvGrpSpPr/>
          <p:nvPr/>
        </p:nvGrpSpPr>
        <p:grpSpPr>
          <a:xfrm>
            <a:off x="5436710" y="1810026"/>
            <a:ext cx="2038614" cy="2782412"/>
            <a:chOff x="0" y="0"/>
            <a:chExt cx="2038613" cy="2782411"/>
          </a:xfrm>
        </p:grpSpPr>
        <p:sp>
          <p:nvSpPr>
            <p:cNvPr id="739" name="Rectangle"/>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740" name="Town…"/>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741" name="image30.png" descr="image30.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743" name="Arrow"/>
          <p:cNvSpPr/>
          <p:nvPr/>
        </p:nvSpPr>
        <p:spPr>
          <a:xfrm flipH="1">
            <a:off x="4230948" y="2821795"/>
            <a:ext cx="1270001" cy="732304"/>
          </a:xfrm>
          <a:prstGeom prst="rightArrow">
            <a:avLst>
              <a:gd name="adj1" fmla="val 32000"/>
              <a:gd name="adj2" fmla="val 110992"/>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44" name="Arrow"/>
          <p:cNvSpPr/>
          <p:nvPr/>
        </p:nvSpPr>
        <p:spPr>
          <a:xfrm>
            <a:off x="4401731" y="3698095"/>
            <a:ext cx="1270001" cy="732304"/>
          </a:xfrm>
          <a:prstGeom prst="rightArrow">
            <a:avLst>
              <a:gd name="adj1" fmla="val 32000"/>
              <a:gd name="adj2" fmla="val 110992"/>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45" name="Double Arrow"/>
          <p:cNvSpPr/>
          <p:nvPr/>
        </p:nvSpPr>
        <p:spPr>
          <a:xfrm>
            <a:off x="7224773" y="3269480"/>
            <a:ext cx="1397001" cy="732303"/>
          </a:xfrm>
          <a:prstGeom prst="leftRightArrow">
            <a:avLst>
              <a:gd name="adj1" fmla="val 32000"/>
              <a:gd name="adj2" fmla="val 76307"/>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46" name="Arrow"/>
          <p:cNvSpPr/>
          <p:nvPr/>
        </p:nvSpPr>
        <p:spPr>
          <a:xfrm flipH="1">
            <a:off x="4230948" y="2821795"/>
            <a:ext cx="1270001" cy="732304"/>
          </a:xfrm>
          <a:prstGeom prst="rightArrow">
            <a:avLst>
              <a:gd name="adj1" fmla="val 32000"/>
              <a:gd name="adj2" fmla="val 110992"/>
            </a:avLst>
          </a:prstGeom>
          <a:blipFill>
            <a:blip r:embed="rId12"/>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47" name="Line"/>
          <p:cNvSpPr/>
          <p:nvPr/>
        </p:nvSpPr>
        <p:spPr>
          <a:xfrm flipV="1">
            <a:off x="2205145" y="3429247"/>
            <a:ext cx="2726527" cy="3020140"/>
          </a:xfrm>
          <a:prstGeom prst="line">
            <a:avLst/>
          </a:prstGeom>
          <a:ln w="127000">
            <a:solidFill>
              <a:srgbClr val="000000"/>
            </a:solidFill>
            <a:miter lim="400000"/>
          </a:ln>
        </p:spPr>
        <p:txBody>
          <a:bodyPr lIns="50800" tIns="50800" rIns="50800" bIns="50800" anchor="ctr"/>
          <a:lstStyle/>
          <a:p>
            <a:pPr>
              <a:defRPr sz="2400"/>
            </a:pPr>
            <a:endParaRPr/>
          </a:p>
        </p:txBody>
      </p:sp>
      <p:sp>
        <p:nvSpPr>
          <p:cNvPr id="748" name="Creator of Flight Insurance checks att = 𝚺intel[Build(TC) || PKTC]…"/>
          <p:cNvSpPr>
            <a:spLocks noGrp="1"/>
          </p:cNvSpPr>
          <p:nvPr>
            <p:ph type="body" sz="half" idx="1"/>
          </p:nvPr>
        </p:nvSpPr>
        <p:spPr>
          <a:xfrm>
            <a:off x="629300" y="6431981"/>
            <a:ext cx="7992474" cy="2290508"/>
          </a:xfrm>
          <a:prstGeom prst="rect">
            <a:avLst/>
          </a:prstGeom>
        </p:spPr>
        <p:txBody>
          <a:bodyPr>
            <a:normAutofit/>
          </a:bodyPr>
          <a:lstStyle/>
          <a:p>
            <a:pPr marL="293370" indent="-293370" defTabSz="385572">
              <a:spcBef>
                <a:spcPts val="600"/>
              </a:spcBef>
              <a:defRPr sz="3630"/>
            </a:pPr>
            <a:r>
              <a:rPr lang="en-US" dirty="0" smtClean="0"/>
              <a:t>TC generates (PK,SK</a:t>
            </a:r>
            <a:r>
              <a:rPr lang="en-US" smtClean="0"/>
              <a:t>) and publishes </a:t>
            </a:r>
            <a:r>
              <a:rPr lang="en-US" dirty="0" smtClean="0"/>
              <a:t>PK</a:t>
            </a:r>
          </a:p>
          <a:p>
            <a:pPr marL="293370" indent="-293370" defTabSz="385572">
              <a:spcBef>
                <a:spcPts val="600"/>
              </a:spcBef>
              <a:defRPr sz="3630"/>
            </a:pPr>
            <a:r>
              <a:rPr dirty="0" smtClean="0">
                <a:latin typeface="Courier"/>
                <a:ea typeface="Courier"/>
                <a:cs typeface="Courier"/>
                <a:sym typeface="Courier"/>
              </a:rPr>
              <a:t>Flight </a:t>
            </a:r>
            <a:r>
              <a:rPr lang="en-US" dirty="0" smtClean="0">
                <a:latin typeface="Courier"/>
                <a:ea typeface="Courier"/>
                <a:cs typeface="Courier"/>
                <a:sym typeface="Courier"/>
              </a:rPr>
              <a:t>I</a:t>
            </a:r>
            <a:r>
              <a:rPr dirty="0" smtClean="0">
                <a:latin typeface="Courier"/>
                <a:ea typeface="Courier"/>
                <a:cs typeface="Courier"/>
                <a:sym typeface="Courier"/>
              </a:rPr>
              <a:t>nsurance</a:t>
            </a:r>
            <a:r>
              <a:rPr dirty="0"/>
              <a:t>: </a:t>
            </a:r>
            <a:r>
              <a:rPr dirty="0" smtClean="0"/>
              <a:t>checks signature</a:t>
            </a:r>
            <a:r>
              <a:rPr lang="en-US" dirty="0" smtClean="0"/>
              <a:t> using PK</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t>38</a:t>
            </a:fld>
            <a:endParaRPr lang="uk-UA"/>
          </a:p>
        </p:txBody>
      </p:sp>
      <p:sp>
        <p:nvSpPr>
          <p:cNvPr id="4" name="Oval Callout 3"/>
          <p:cNvSpPr/>
          <p:nvPr/>
        </p:nvSpPr>
        <p:spPr>
          <a:xfrm>
            <a:off x="6126445" y="4334436"/>
            <a:ext cx="5815258" cy="3896882"/>
          </a:xfrm>
          <a:prstGeom prst="wedgeEllipseCallout">
            <a:avLst>
              <a:gd name="adj1" fmla="val 58129"/>
              <a:gd name="adj2" fmla="val 62500"/>
            </a:avLst>
          </a:prstGeom>
          <a:ln/>
        </p:spPr>
        <p:style>
          <a:lnRef idx="1">
            <a:schemeClr val="accent5"/>
          </a:lnRef>
          <a:fillRef idx="2">
            <a:schemeClr val="accent5"/>
          </a:fillRef>
          <a:effectRef idx="1">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TextBox 4"/>
          <p:cNvSpPr txBox="1"/>
          <p:nvPr/>
        </p:nvSpPr>
        <p:spPr>
          <a:xfrm flipH="1">
            <a:off x="6868841" y="4882239"/>
            <a:ext cx="392505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smtClean="0">
                <a:ln>
                  <a:noFill/>
                </a:ln>
                <a:solidFill>
                  <a:srgbClr val="000000"/>
                </a:solidFill>
                <a:effectLst/>
                <a:uFillTx/>
                <a:latin typeface="+mn-lt"/>
                <a:ea typeface="+mn-ea"/>
                <a:cs typeface="+mn-cs"/>
                <a:sym typeface="Helvetica Light"/>
              </a:rPr>
              <a:t>Isn’t checking</a:t>
            </a:r>
            <a:r>
              <a:rPr kumimoji="0" lang="en-US" sz="3600" u="none" strike="noStrike" cap="none" spc="0" normalizeH="0" dirty="0" smtClean="0">
                <a:ln>
                  <a:noFill/>
                </a:ln>
                <a:solidFill>
                  <a:srgbClr val="000000"/>
                </a:solidFill>
                <a:effectLst/>
                <a:uFillTx/>
                <a:latin typeface="+mn-lt"/>
                <a:ea typeface="+mn-ea"/>
                <a:cs typeface="+mn-cs"/>
                <a:sym typeface="Helvetica Light"/>
              </a:rPr>
              <a:t> </a:t>
            </a:r>
            <a:r>
              <a:rPr kumimoji="0" lang="en-US" sz="3600" u="none" strike="noStrike" cap="none" spc="0" normalizeH="0" baseline="0" dirty="0" smtClean="0">
                <a:ln>
                  <a:noFill/>
                </a:ln>
                <a:solidFill>
                  <a:srgbClr val="000000"/>
                </a:solidFill>
                <a:effectLst/>
                <a:uFillTx/>
                <a:latin typeface="+mn-lt"/>
                <a:ea typeface="+mn-ea"/>
                <a:cs typeface="+mn-cs"/>
                <a:sym typeface="Helvetica Light"/>
              </a:rPr>
              <a:t>expensive?🤔</a:t>
            </a:r>
            <a:endParaRPr kumimoji="0" lang="en-US" sz="3600" u="none" strike="noStrike" cap="none" spc="0" normalizeH="0" baseline="0" dirty="0">
              <a:ln>
                <a:noFill/>
              </a:ln>
              <a:solidFill>
                <a:srgbClr val="000000"/>
              </a:solidFill>
              <a:effectLst/>
              <a:uFillTx/>
              <a:latin typeface="+mn-lt"/>
              <a:ea typeface="+mn-ea"/>
              <a:cs typeface="+mn-cs"/>
              <a:sym typeface="Helvetica Light"/>
            </a:endParaRPr>
          </a:p>
        </p:txBody>
      </p:sp>
      <p:sp>
        <p:nvSpPr>
          <p:cNvPr id="33" name="TextBox 32"/>
          <p:cNvSpPr txBox="1"/>
          <p:nvPr/>
        </p:nvSpPr>
        <p:spPr>
          <a:xfrm flipH="1">
            <a:off x="7071547" y="6379262"/>
            <a:ext cx="392505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1" dirty="0" smtClean="0"/>
              <a:t>Free</a:t>
            </a:r>
            <a:r>
              <a:rPr lang="en-US" dirty="0" smtClean="0"/>
              <a:t>!</a:t>
            </a:r>
          </a:p>
          <a:p>
            <a:pPr marL="0" marR="0" indent="0" algn="ctr" defTabSz="584200"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smtClean="0">
                <a:ln>
                  <a:noFill/>
                </a:ln>
                <a:solidFill>
                  <a:srgbClr val="000000"/>
                </a:solidFill>
                <a:effectLst/>
                <a:uFillTx/>
                <a:sym typeface="Helvetica Light"/>
              </a:rPr>
              <a:t>-</a:t>
            </a:r>
            <a:r>
              <a:rPr kumimoji="0" lang="en-US" sz="3600" u="none" strike="noStrike" cap="none" spc="0" normalizeH="0" dirty="0" smtClean="0">
                <a:ln>
                  <a:noFill/>
                </a:ln>
                <a:solidFill>
                  <a:srgbClr val="000000"/>
                </a:solidFill>
                <a:effectLst/>
                <a:uFillTx/>
                <a:sym typeface="Helvetica Light"/>
              </a:rPr>
              <a:t> Sign </a:t>
            </a:r>
            <a:r>
              <a:rPr kumimoji="0" lang="en-US" sz="3600" u="none" strike="noStrike" cap="none" spc="0" normalizeH="0" dirty="0" err="1" smtClean="0">
                <a:ln>
                  <a:noFill/>
                </a:ln>
                <a:solidFill>
                  <a:srgbClr val="000000"/>
                </a:solidFill>
                <a:effectLst/>
                <a:uFillTx/>
                <a:sym typeface="Helvetica Light"/>
              </a:rPr>
              <a:t>Tx</a:t>
            </a:r>
            <a:r>
              <a:rPr kumimoji="0" lang="en-US" sz="3600" u="none" strike="noStrike" cap="none" spc="0" normalizeH="0" dirty="0" smtClean="0">
                <a:ln>
                  <a:noFill/>
                </a:ln>
                <a:solidFill>
                  <a:srgbClr val="000000"/>
                </a:solidFill>
                <a:effectLst/>
                <a:uFillTx/>
                <a:sym typeface="Helvetica Light"/>
              </a:rPr>
              <a:t> with </a:t>
            </a:r>
            <a:r>
              <a:rPr kumimoji="0" lang="en-US" sz="3600" u="none" strike="noStrike" cap="none" spc="0" normalizeH="0" baseline="0" dirty="0" smtClean="0">
                <a:ln>
                  <a:noFill/>
                </a:ln>
                <a:solidFill>
                  <a:srgbClr val="000000"/>
                </a:solidFill>
                <a:effectLst/>
                <a:uFillTx/>
                <a:sym typeface="Helvetica Light"/>
              </a:rPr>
              <a:t>SK</a:t>
            </a:r>
            <a:r>
              <a:rPr kumimoji="0" lang="en-US" sz="3600" u="none" strike="noStrike" cap="none" spc="0" normalizeH="0" dirty="0" smtClean="0">
                <a:ln>
                  <a:noFill/>
                </a:ln>
                <a:solidFill>
                  <a:srgbClr val="000000"/>
                </a:solidFill>
                <a:effectLst/>
                <a:uFillTx/>
                <a:sym typeface="Helvetica Light"/>
              </a:rPr>
              <a:t>.</a:t>
            </a:r>
            <a:endParaRPr kumimoji="0" lang="en-US" sz="3600" u="none" strike="noStrike" cap="none" spc="0" normalizeH="0" baseline="0" dirty="0">
              <a:ln>
                <a:noFill/>
              </a:ln>
              <a:solidFill>
                <a:srgbClr val="000000"/>
              </a:solidFill>
              <a:effectLst/>
              <a:uFillTx/>
              <a:sym typeface="Helvetica Light"/>
            </a:endParaRPr>
          </a:p>
        </p:txBody>
      </p:sp>
    </p:spTree>
    <p:custDataLst>
      <p:tags r:id="rId1"/>
    </p:custDataLst>
    <p:extLst>
      <p:ext uri="{BB962C8B-B14F-4D97-AF65-F5344CB8AC3E}">
        <p14:creationId xmlns:p14="http://schemas.microsoft.com/office/powerpoint/2010/main" val="1791608793"/>
      </p:ext>
    </p:extLst>
  </p:cSld>
  <p:clrMapOvr>
    <a:masterClrMapping/>
  </p:clrMapOvr>
  <p:transition spd="med" advTm="171383"/>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type="lt">
                                    <p:tmAbs val="0"/>
                                  </p:iterate>
                                  <p:childTnLst>
                                    <p:set>
                                      <p:cBhvr>
                                        <p:cTn id="18" fill="hold"/>
                                        <p:tgtEl>
                                          <p:spTgt spid="746"/>
                                        </p:tgtEl>
                                        <p:attrNameLst>
                                          <p:attrName>style.visibility</p:attrName>
                                        </p:attrNameLst>
                                      </p:cBhvr>
                                      <p:to>
                                        <p:strVal val="visible"/>
                                      </p:to>
                                    </p:set>
                                    <p:anim calcmode="lin" valueType="num">
                                      <p:cBhvr>
                                        <p:cTn id="19" dur="1500" fill="hold"/>
                                        <p:tgtEl>
                                          <p:spTgt spid="746"/>
                                        </p:tgtEl>
                                        <p:attrNameLst>
                                          <p:attrName>ppt_x</p:attrName>
                                        </p:attrNameLst>
                                      </p:cBhvr>
                                      <p:tavLst>
                                        <p:tav tm="0">
                                          <p:val>
                                            <p:strVal val="0-#ppt_w/2"/>
                                          </p:val>
                                        </p:tav>
                                        <p:tav tm="100000">
                                          <p:val>
                                            <p:strVal val="#ppt_x"/>
                                          </p:val>
                                        </p:tav>
                                      </p:tavLst>
                                    </p:anim>
                                    <p:anim calcmode="lin" valueType="num">
                                      <p:cBhvr>
                                        <p:cTn id="20" dur="1500" fill="hold"/>
                                        <p:tgtEl>
                                          <p:spTgt spid="7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animBg="1" advAuto="0"/>
      <p:bldP spid="747" grpId="0" animBg="1"/>
      <p:bldP spid="748" grpId="0" build="p" bldLvl="5" advAuto="0"/>
      <p:bldP spid="4" grpId="0" animBg="1"/>
      <p:bldP spid="5"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0" name="Rectangle"/>
          <p:cNvSpPr/>
          <p:nvPr/>
        </p:nvSpPr>
        <p:spPr>
          <a:xfrm>
            <a:off x="126873" y="3080436"/>
            <a:ext cx="9335582"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751" name="Rounded Rectangle"/>
          <p:cNvSpPr/>
          <p:nvPr/>
        </p:nvSpPr>
        <p:spPr>
          <a:xfrm>
            <a:off x="3742101" y="3582032"/>
            <a:ext cx="9215260" cy="4741403"/>
          </a:xfrm>
          <a:prstGeom prst="roundRect">
            <a:avLst>
              <a:gd name="adj" fmla="val 15000"/>
            </a:avLst>
          </a:prstGeom>
          <a:solidFill>
            <a:srgbClr val="9FF0EA">
              <a:alpha val="41660"/>
            </a:srgbClr>
          </a:solidFill>
          <a:ln w="50800">
            <a:solidFill>
              <a:srgbClr val="000000">
                <a:alpha val="41660"/>
              </a:srgbClr>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52" name="Actually, a little more complicated…"/>
          <p:cNvSpPr>
            <a:spLocks noGrp="1"/>
          </p:cNvSpPr>
          <p:nvPr>
            <p:ph type="title"/>
          </p:nvPr>
        </p:nvSpPr>
        <p:spPr>
          <a:prstGeom prst="rect">
            <a:avLst/>
          </a:prstGeom>
        </p:spPr>
        <p:txBody>
          <a:bodyPr>
            <a:normAutofit fontScale="90000"/>
          </a:bodyPr>
          <a:lstStyle>
            <a:lvl1pPr defTabSz="519937">
              <a:defRPr sz="7119"/>
            </a:lvl1pPr>
          </a:lstStyle>
          <a:p>
            <a:r>
              <a:t>Actually, a little more complicated…</a:t>
            </a:r>
          </a:p>
        </p:txBody>
      </p:sp>
      <p:grpSp>
        <p:nvGrpSpPr>
          <p:cNvPr id="756" name="Group"/>
          <p:cNvGrpSpPr/>
          <p:nvPr/>
        </p:nvGrpSpPr>
        <p:grpSpPr>
          <a:xfrm>
            <a:off x="646239" y="4588318"/>
            <a:ext cx="2382166" cy="2895320"/>
            <a:chOff x="-11902" y="-51511"/>
            <a:chExt cx="2382164" cy="2895319"/>
          </a:xfrm>
        </p:grpSpPr>
        <p:sp>
          <p:nvSpPr>
            <p:cNvPr id="753" name="Rectangle"/>
            <p:cNvSpPr/>
            <p:nvPr/>
          </p:nvSpPr>
          <p:spPr>
            <a:xfrm>
              <a:off x="0" y="0"/>
              <a:ext cx="2358361" cy="2843808"/>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754" name="pasted-image.pdf" descr="pasted-image.pdf"/>
            <p:cNvPicPr>
              <a:picLocks noChangeAspect="1"/>
            </p:cNvPicPr>
            <p:nvPr/>
          </p:nvPicPr>
          <p:blipFill>
            <a:blip r:embed="rId2">
              <a:extLst/>
            </a:blip>
            <a:stretch>
              <a:fillRect/>
            </a:stretch>
          </p:blipFill>
          <p:spPr>
            <a:xfrm>
              <a:off x="607375" y="1250543"/>
              <a:ext cx="1736220" cy="1546431"/>
            </a:xfrm>
            <a:prstGeom prst="rect">
              <a:avLst/>
            </a:prstGeom>
            <a:ln w="12700" cap="flat">
              <a:noFill/>
              <a:miter lim="400000"/>
            </a:ln>
            <a:effectLst/>
          </p:spPr>
        </p:pic>
        <p:sp>
          <p:nvSpPr>
            <p:cNvPr id="755" name="Flight…"/>
            <p:cNvSpPr/>
            <p:nvPr/>
          </p:nvSpPr>
          <p:spPr>
            <a:xfrm>
              <a:off x="-11903" y="-51512"/>
              <a:ext cx="2382166" cy="11942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3000" b="1">
                  <a:latin typeface="Courier"/>
                  <a:ea typeface="Courier"/>
                  <a:cs typeface="Courier"/>
                  <a:sym typeface="Courier"/>
                </a:defRPr>
              </a:pPr>
              <a:r>
                <a:t>Flight</a:t>
              </a:r>
            </a:p>
            <a:p>
              <a:pPr algn="l">
                <a:defRPr sz="3000" b="1">
                  <a:latin typeface="Courier"/>
                  <a:ea typeface="Courier"/>
                  <a:cs typeface="Courier"/>
                  <a:sym typeface="Courier"/>
                </a:defRPr>
              </a:pPr>
              <a:r>
                <a:t>Insurance</a:t>
              </a:r>
            </a:p>
          </p:txBody>
        </p:sp>
      </p:grpSp>
      <p:grpSp>
        <p:nvGrpSpPr>
          <p:cNvPr id="765" name="Group"/>
          <p:cNvGrpSpPr/>
          <p:nvPr/>
        </p:nvGrpSpPr>
        <p:grpSpPr>
          <a:xfrm>
            <a:off x="10132693" y="4830660"/>
            <a:ext cx="2745499" cy="2690793"/>
            <a:chOff x="0" y="0"/>
            <a:chExt cx="2745497" cy="2690792"/>
          </a:xfrm>
        </p:grpSpPr>
        <p:grpSp>
          <p:nvGrpSpPr>
            <p:cNvPr id="763" name="Group"/>
            <p:cNvGrpSpPr/>
            <p:nvPr/>
          </p:nvGrpSpPr>
          <p:grpSpPr>
            <a:xfrm>
              <a:off x="0" y="0"/>
              <a:ext cx="2687006" cy="2678989"/>
              <a:chOff x="0" y="-1"/>
              <a:chExt cx="2687005" cy="2678988"/>
            </a:xfrm>
          </p:grpSpPr>
          <p:pic>
            <p:nvPicPr>
              <p:cNvPr id="757" name="image19.png" descr="image1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758" name="image19.png" descr="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759"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760"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pic>
            <p:nvPicPr>
              <p:cNvPr id="761" name="image13.png" descr="image1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9744" y="2091077"/>
                <a:ext cx="887393" cy="587911"/>
              </a:xfrm>
              <a:prstGeom prst="rect">
                <a:avLst/>
              </a:prstGeom>
              <a:ln w="12700" cap="flat">
                <a:noFill/>
                <a:miter lim="400000"/>
              </a:ln>
              <a:effectLst/>
            </p:spPr>
          </p:pic>
          <p:sp>
            <p:nvSpPr>
              <p:cNvPr id="762"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sp>
          <p:nvSpPr>
            <p:cNvPr id="764" name="SGX"/>
            <p:cNvSpPr/>
            <p:nvPr/>
          </p:nvSpPr>
          <p:spPr>
            <a:xfrm>
              <a:off x="1716797" y="2043092"/>
              <a:ext cx="10287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SGX</a:t>
              </a:r>
            </a:p>
          </p:txBody>
        </p:sp>
      </p:grpSp>
      <p:grpSp>
        <p:nvGrpSpPr>
          <p:cNvPr id="770" name="Group"/>
          <p:cNvGrpSpPr/>
          <p:nvPr/>
        </p:nvGrpSpPr>
        <p:grpSpPr>
          <a:xfrm>
            <a:off x="10417359" y="4118352"/>
            <a:ext cx="2038614" cy="2782413"/>
            <a:chOff x="0" y="0"/>
            <a:chExt cx="2038613" cy="2782411"/>
          </a:xfrm>
        </p:grpSpPr>
        <p:grpSp>
          <p:nvGrpSpPr>
            <p:cNvPr id="768" name="Group"/>
            <p:cNvGrpSpPr/>
            <p:nvPr/>
          </p:nvGrpSpPr>
          <p:grpSpPr>
            <a:xfrm>
              <a:off x="-1" y="820558"/>
              <a:ext cx="2038615" cy="1961854"/>
              <a:chOff x="0" y="-186259"/>
              <a:chExt cx="2038613" cy="1961853"/>
            </a:xfrm>
          </p:grpSpPr>
          <p:sp>
            <p:nvSpPr>
              <p:cNvPr id="766" name="Rectangle"/>
              <p:cNvSpPr/>
              <p:nvPr/>
            </p:nvSpPr>
            <p:spPr>
              <a:xfrm>
                <a:off x="-1" y="-1"/>
                <a:ext cx="2038615" cy="1589335"/>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767" name="Town…"/>
              <p:cNvSpPr/>
              <p:nvPr/>
            </p:nvSpPr>
            <p:spPr>
              <a:xfrm>
                <a:off x="-1" y="-186260"/>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grpSp>
        <p:pic>
          <p:nvPicPr>
            <p:cNvPr id="769" name="image30.png" descr="image30.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771" name="Blockchain"/>
          <p:cNvSpPr/>
          <p:nvPr/>
        </p:nvSpPr>
        <p:spPr>
          <a:xfrm>
            <a:off x="326862" y="3229758"/>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775" name="Group"/>
          <p:cNvGrpSpPr/>
          <p:nvPr/>
        </p:nvGrpSpPr>
        <p:grpSpPr>
          <a:xfrm>
            <a:off x="4093276" y="4467122"/>
            <a:ext cx="2382166" cy="2971224"/>
            <a:chOff x="-11902" y="-127415"/>
            <a:chExt cx="2382164" cy="2971222"/>
          </a:xfrm>
        </p:grpSpPr>
        <p:sp>
          <p:nvSpPr>
            <p:cNvPr id="772" name="Rectangle"/>
            <p:cNvSpPr/>
            <p:nvPr/>
          </p:nvSpPr>
          <p:spPr>
            <a:xfrm>
              <a:off x="0" y="0"/>
              <a:ext cx="2358361" cy="2843808"/>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773" name="pasted-image.pdf" descr="pasted-image.pdf"/>
            <p:cNvPicPr>
              <a:picLocks noChangeAspect="1"/>
            </p:cNvPicPr>
            <p:nvPr/>
          </p:nvPicPr>
          <p:blipFill>
            <a:blip r:embed="rId2">
              <a:extLst/>
            </a:blip>
            <a:stretch>
              <a:fillRect/>
            </a:stretch>
          </p:blipFill>
          <p:spPr>
            <a:xfrm>
              <a:off x="607375" y="1250543"/>
              <a:ext cx="1736220" cy="1546431"/>
            </a:xfrm>
            <a:prstGeom prst="rect">
              <a:avLst/>
            </a:prstGeom>
            <a:ln w="12700" cap="flat">
              <a:noFill/>
              <a:miter lim="400000"/>
            </a:ln>
            <a:effectLst/>
          </p:spPr>
        </p:pic>
        <p:sp>
          <p:nvSpPr>
            <p:cNvPr id="774" name="TC…"/>
            <p:cNvSpPr/>
            <p:nvPr/>
          </p:nvSpPr>
          <p:spPr>
            <a:xfrm>
              <a:off x="-11903" y="-127416"/>
              <a:ext cx="2382166" cy="1580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3000" b="1">
                  <a:latin typeface="Courier"/>
                  <a:ea typeface="Courier"/>
                  <a:cs typeface="Courier"/>
                  <a:sym typeface="Courier"/>
                </a:defRPr>
              </a:pPr>
              <a:r>
                <a:t>TC</a:t>
              </a:r>
            </a:p>
            <a:p>
              <a:pPr algn="l">
                <a:defRPr sz="3000" b="1">
                  <a:latin typeface="Courier"/>
                  <a:ea typeface="Courier"/>
                  <a:cs typeface="Courier"/>
                  <a:sym typeface="Courier"/>
                </a:defRPr>
              </a:pPr>
              <a:r>
                <a:t>Contract</a:t>
              </a:r>
            </a:p>
          </p:txBody>
        </p:sp>
      </p:grpSp>
      <p:sp>
        <p:nvSpPr>
          <p:cNvPr id="776" name="Rectangle"/>
          <p:cNvSpPr/>
          <p:nvPr/>
        </p:nvSpPr>
        <p:spPr>
          <a:xfrm>
            <a:off x="7404445" y="4843781"/>
            <a:ext cx="1890572" cy="2384395"/>
          </a:xfrm>
          <a:prstGeom prst="rect">
            <a:avLst/>
          </a:prstGeom>
          <a:solidFill>
            <a:schemeClr val="accent1">
              <a:satOff val="-3355"/>
              <a:lumOff val="26614"/>
            </a:schemeClr>
          </a:solidFill>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77" name="TC…"/>
          <p:cNvSpPr/>
          <p:nvPr/>
        </p:nvSpPr>
        <p:spPr>
          <a:xfrm>
            <a:off x="7540312" y="4821237"/>
            <a:ext cx="2382166" cy="15807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3000" b="1">
                <a:latin typeface="Courier"/>
                <a:ea typeface="Courier"/>
                <a:cs typeface="Courier"/>
                <a:sym typeface="Courier"/>
              </a:defRPr>
            </a:pPr>
            <a:r>
              <a:t>TC</a:t>
            </a:r>
          </a:p>
          <a:p>
            <a:pPr algn="l">
              <a:defRPr sz="3000" b="1">
                <a:latin typeface="Courier"/>
                <a:ea typeface="Courier"/>
                <a:cs typeface="Courier"/>
                <a:sym typeface="Courier"/>
              </a:defRPr>
            </a:pPr>
            <a:r>
              <a:t>Account</a:t>
            </a:r>
          </a:p>
        </p:txBody>
      </p:sp>
      <p:sp>
        <p:nvSpPr>
          <p:cNvPr id="778" name="Double Arrow"/>
          <p:cNvSpPr/>
          <p:nvPr/>
        </p:nvSpPr>
        <p:spPr>
          <a:xfrm>
            <a:off x="6164441" y="5517367"/>
            <a:ext cx="1397001" cy="870733"/>
          </a:xfrm>
          <a:prstGeom prst="leftRightArrow">
            <a:avLst>
              <a:gd name="adj1" fmla="val 32000"/>
              <a:gd name="adj2" fmla="val 64176"/>
            </a:avLst>
          </a:prstGeom>
          <a:blipFill>
            <a:blip r:embed="rId9"/>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79" name="Double Arrow"/>
          <p:cNvSpPr/>
          <p:nvPr/>
        </p:nvSpPr>
        <p:spPr>
          <a:xfrm>
            <a:off x="2818856" y="5517367"/>
            <a:ext cx="1397001" cy="870733"/>
          </a:xfrm>
          <a:prstGeom prst="leftRightArrow">
            <a:avLst>
              <a:gd name="adj1" fmla="val 32000"/>
              <a:gd name="adj2" fmla="val 64176"/>
            </a:avLst>
          </a:prstGeom>
          <a:blipFill>
            <a:blip r:embed="rId9"/>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780" name="PKTC"/>
          <p:cNvSpPr/>
          <p:nvPr/>
        </p:nvSpPr>
        <p:spPr>
          <a:xfrm>
            <a:off x="7726205" y="6379688"/>
            <a:ext cx="11557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PK</a:t>
            </a:r>
            <a:r>
              <a:rPr baseline="-5999"/>
              <a:t>TC</a:t>
            </a:r>
          </a:p>
        </p:txBody>
      </p:sp>
      <p:sp>
        <p:nvSpPr>
          <p:cNvPr id="781" name="Double Arrow"/>
          <p:cNvSpPr/>
          <p:nvPr/>
        </p:nvSpPr>
        <p:spPr>
          <a:xfrm>
            <a:off x="9099870" y="5517367"/>
            <a:ext cx="1397001" cy="870733"/>
          </a:xfrm>
          <a:prstGeom prst="leftRightArrow">
            <a:avLst>
              <a:gd name="adj1" fmla="val 32000"/>
              <a:gd name="adj2" fmla="val 64176"/>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39</a:t>
            </a:fld>
            <a:endParaRPr lang="uk-UA"/>
          </a:p>
        </p:txBody>
      </p:sp>
    </p:spTree>
    <p:extLst>
      <p:ext uri="{BB962C8B-B14F-4D97-AF65-F5344CB8AC3E}">
        <p14:creationId xmlns:p14="http://schemas.microsoft.com/office/powerpoint/2010/main" val="170076936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45717"/>
            <a:ext cx="11099800" cy="1422139"/>
          </a:xfrm>
        </p:spPr>
        <p:txBody>
          <a:bodyPr>
            <a:normAutofit fontScale="90000"/>
          </a:bodyPr>
          <a:lstStyle/>
          <a:p>
            <a:r>
              <a:rPr lang="en-US" dirty="0" smtClean="0">
                <a:solidFill>
                  <a:schemeClr val="tx1"/>
                </a:solidFill>
              </a:rPr>
              <a:t>Authenticity from HTTPS:</a:t>
            </a:r>
            <a:br>
              <a:rPr lang="en-US" dirty="0" smtClean="0">
                <a:solidFill>
                  <a:schemeClr val="tx1"/>
                </a:solidFill>
              </a:rPr>
            </a:br>
            <a:r>
              <a:rPr lang="en-US" dirty="0" smtClean="0">
                <a:solidFill>
                  <a:schemeClr val="tx1"/>
                </a:solidFill>
              </a:rPr>
              <a:t>TLS-based proofs</a:t>
            </a:r>
            <a:endParaRPr lang="en-US" dirty="0">
              <a:solidFill>
                <a:schemeClr val="tx1"/>
              </a:solidFill>
            </a:endParaRPr>
          </a:p>
        </p:txBody>
      </p:sp>
      <p:sp>
        <p:nvSpPr>
          <p:cNvPr id="4" name="Slide Number Placeholder 3"/>
          <p:cNvSpPr>
            <a:spLocks noGrp="1"/>
          </p:cNvSpPr>
          <p:nvPr>
            <p:ph type="sldNum" sz="quarter" idx="2"/>
          </p:nvPr>
        </p:nvSpPr>
        <p:spPr/>
        <p:txBody>
          <a:bodyPr/>
          <a:lstStyle/>
          <a:p>
            <a:fld id="{86CB4B4D-7CA3-9044-876B-883B54F8677D}" type="slidenum">
              <a:rPr lang="uk-UA" smtClean="0"/>
              <a:t>4</a:t>
            </a:fld>
            <a:endParaRPr lang="uk-UA"/>
          </a:p>
        </p:txBody>
      </p:sp>
      <p:grpSp>
        <p:nvGrpSpPr>
          <p:cNvPr id="10" name="Group 9"/>
          <p:cNvGrpSpPr/>
          <p:nvPr/>
        </p:nvGrpSpPr>
        <p:grpSpPr>
          <a:xfrm>
            <a:off x="6819448" y="3347154"/>
            <a:ext cx="6121298" cy="5816722"/>
            <a:chOff x="6380755" y="2183445"/>
            <a:chExt cx="6420845" cy="4913094"/>
          </a:xfrm>
        </p:grpSpPr>
        <p:sp>
          <p:nvSpPr>
            <p:cNvPr id="11" name="Rectangle"/>
            <p:cNvSpPr/>
            <p:nvPr/>
          </p:nvSpPr>
          <p:spPr>
            <a:xfrm>
              <a:off x="6380755" y="2183445"/>
              <a:ext cx="6420845" cy="4913094"/>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12" name="Blockchain"/>
            <p:cNvSpPr/>
            <p:nvPr/>
          </p:nvSpPr>
          <p:spPr>
            <a:xfrm>
              <a:off x="8080716" y="2318403"/>
              <a:ext cx="3020921"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rPr dirty="0"/>
                <a:t>Blockchain</a:t>
              </a:r>
            </a:p>
          </p:txBody>
        </p:sp>
      </p:grpSp>
      <p:pic>
        <p:nvPicPr>
          <p:cNvPr id="13" name="Picture 12"/>
          <p:cNvPicPr>
            <a:picLocks noChangeAspect="1"/>
          </p:cNvPicPr>
          <p:nvPr/>
        </p:nvPicPr>
        <p:blipFill>
          <a:blip r:embed="rId4" cstate="screen">
            <a:extLst>
              <a:ext uri="{BEBA8EAE-BF5A-486C-A8C5-ECC9F3942E4B}">
                <a14:imgProps xmlns:a14="http://schemas.microsoft.com/office/drawing/2010/main">
                  <a14:imgLayer r:embed="rId5">
                    <a14:imgEffect>
                      <a14:artisticBlur radius="5"/>
                    </a14:imgEffect>
                  </a14:imgLayer>
                </a14:imgProps>
              </a:ext>
              <a:ext uri="{28A0092B-C50C-407E-A947-70E740481C1C}">
                <a14:useLocalDpi xmlns:a14="http://schemas.microsoft.com/office/drawing/2010/main"/>
              </a:ext>
            </a:extLst>
          </a:blip>
          <a:stretch>
            <a:fillRect/>
          </a:stretch>
        </p:blipFill>
        <p:spPr>
          <a:xfrm>
            <a:off x="44826" y="3755700"/>
            <a:ext cx="4096001" cy="4096001"/>
          </a:xfrm>
          <a:prstGeom prst="rect">
            <a:avLst/>
          </a:prstGeom>
        </p:spPr>
      </p:pic>
      <p:grpSp>
        <p:nvGrpSpPr>
          <p:cNvPr id="15" name="Group 14"/>
          <p:cNvGrpSpPr/>
          <p:nvPr/>
        </p:nvGrpSpPr>
        <p:grpSpPr>
          <a:xfrm>
            <a:off x="7044686" y="7457254"/>
            <a:ext cx="5729080" cy="1342361"/>
            <a:chOff x="1744992" y="6509995"/>
            <a:chExt cx="11666697" cy="2634327"/>
          </a:xfrm>
        </p:grpSpPr>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44992" y="6515007"/>
              <a:ext cx="2880856" cy="2629315"/>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12890" y="6515007"/>
              <a:ext cx="2880856" cy="2629315"/>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0833" y="6509995"/>
              <a:ext cx="2880856" cy="2629315"/>
            </a:xfrm>
            <a:prstGeom prst="rect">
              <a:avLst/>
            </a:prstGeom>
          </p:spPr>
        </p:pic>
        <p:pic>
          <p:nvPicPr>
            <p:cNvPr id="19" name="Picture 1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819935" y="7563325"/>
              <a:ext cx="3018187" cy="979933"/>
            </a:xfrm>
            <a:prstGeom prst="rect">
              <a:avLst/>
            </a:prstGeom>
          </p:spPr>
        </p:pic>
        <p:pic>
          <p:nvPicPr>
            <p:cNvPr id="20" name="Picture 1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03196" y="7485516"/>
              <a:ext cx="3018187" cy="979933"/>
            </a:xfrm>
            <a:prstGeom prst="rect">
              <a:avLst/>
            </a:prstGeom>
          </p:spPr>
        </p:pic>
      </p:grpSp>
      <p:grpSp>
        <p:nvGrpSpPr>
          <p:cNvPr id="21" name="Group"/>
          <p:cNvGrpSpPr/>
          <p:nvPr/>
        </p:nvGrpSpPr>
        <p:grpSpPr>
          <a:xfrm>
            <a:off x="11113617" y="4506558"/>
            <a:ext cx="1481349" cy="2007209"/>
            <a:chOff x="0" y="-178728"/>
            <a:chExt cx="3357164" cy="4548914"/>
          </a:xfrm>
        </p:grpSpPr>
        <p:sp>
          <p:nvSpPr>
            <p:cNvPr id="22" name="Rectangle"/>
            <p:cNvSpPr/>
            <p:nvPr/>
          </p:nvSpPr>
          <p:spPr>
            <a:xfrm>
              <a:off x="0" y="285178"/>
              <a:ext cx="3220890" cy="4085008"/>
            </a:xfrm>
            <a:prstGeom prst="rect">
              <a:avLst/>
            </a:prstGeom>
            <a:solidFill>
              <a:schemeClr val="accent2"/>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latin typeface="Gill Sans" charset="0"/>
                <a:ea typeface="Gill Sans" charset="0"/>
                <a:cs typeface="Gill Sans" charset="0"/>
              </a:endParaRPr>
            </a:p>
          </p:txBody>
        </p:sp>
        <p:pic>
          <p:nvPicPr>
            <p:cNvPr id="23" name="pasted-image.pdf" descr="pasted-image.pd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8005" y="1906695"/>
              <a:ext cx="2371212" cy="2112010"/>
            </a:xfrm>
            <a:prstGeom prst="rect">
              <a:avLst/>
            </a:prstGeom>
            <a:ln w="12700" cap="flat">
              <a:noFill/>
              <a:miter lim="400000"/>
            </a:ln>
            <a:effectLst/>
          </p:spPr>
        </p:pic>
        <p:sp>
          <p:nvSpPr>
            <p:cNvPr id="24" name="Smart Contract"/>
            <p:cNvSpPr/>
            <p:nvPr/>
          </p:nvSpPr>
          <p:spPr>
            <a:xfrm>
              <a:off x="106122" y="-178728"/>
              <a:ext cx="3251042" cy="2334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4000" b="1">
                  <a:latin typeface="Courier"/>
                  <a:ea typeface="Courier"/>
                  <a:cs typeface="Courier"/>
                  <a:sym typeface="Courier"/>
                </a:defRPr>
              </a:lvl1pPr>
            </a:lstStyle>
            <a:p>
              <a:r>
                <a:rPr sz="2000" dirty="0">
                  <a:latin typeface="Courier" charset="0"/>
                  <a:ea typeface="Courier" charset="0"/>
                  <a:cs typeface="Courier" charset="0"/>
                </a:rPr>
                <a:t>Smart Contract</a:t>
              </a:r>
            </a:p>
          </p:txBody>
        </p:sp>
      </p:grpSp>
      <p:pic>
        <p:nvPicPr>
          <p:cNvPr id="25" name="Picture 24"/>
          <p:cNvPicPr>
            <a:picLocks noChangeAspect="1"/>
          </p:cNvPicPr>
          <p:nvPr/>
        </p:nvPicPr>
        <p:blipFill>
          <a:blip r:embed="rId9"/>
          <a:stretch>
            <a:fillRect/>
          </a:stretch>
        </p:blipFill>
        <p:spPr>
          <a:xfrm>
            <a:off x="4604489" y="4168427"/>
            <a:ext cx="2393106" cy="2503557"/>
          </a:xfrm>
          <a:prstGeom prst="rect">
            <a:avLst/>
          </a:prstGeom>
        </p:spPr>
      </p:pic>
      <p:pic>
        <p:nvPicPr>
          <p:cNvPr id="26" name="Picture 25"/>
          <p:cNvPicPr>
            <a:picLocks noChangeAspect="1"/>
          </p:cNvPicPr>
          <p:nvPr/>
        </p:nvPicPr>
        <p:blipFill>
          <a:blip r:embed="rId10"/>
          <a:stretch>
            <a:fillRect/>
          </a:stretch>
        </p:blipFill>
        <p:spPr>
          <a:xfrm>
            <a:off x="4927394" y="4677239"/>
            <a:ext cx="1568656" cy="1761950"/>
          </a:xfrm>
          <a:prstGeom prst="rect">
            <a:avLst/>
          </a:prstGeom>
        </p:spPr>
      </p:pic>
      <p:grpSp>
        <p:nvGrpSpPr>
          <p:cNvPr id="31" name="Group 30"/>
          <p:cNvGrpSpPr/>
          <p:nvPr/>
        </p:nvGrpSpPr>
        <p:grpSpPr>
          <a:xfrm>
            <a:off x="1388471" y="4677239"/>
            <a:ext cx="3478793" cy="1365740"/>
            <a:chOff x="1388471" y="3524312"/>
            <a:chExt cx="3478793" cy="1365740"/>
          </a:xfrm>
        </p:grpSpPr>
        <p:sp>
          <p:nvSpPr>
            <p:cNvPr id="14" name="Right Arrow 13"/>
            <p:cNvSpPr/>
            <p:nvPr/>
          </p:nvSpPr>
          <p:spPr>
            <a:xfrm>
              <a:off x="1470992" y="3920522"/>
              <a:ext cx="3396272" cy="969530"/>
            </a:xfrm>
            <a:prstGeom prst="rightArrow">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28" name="TextBox 27"/>
            <p:cNvSpPr txBox="1"/>
            <p:nvPr/>
          </p:nvSpPr>
          <p:spPr>
            <a:xfrm>
              <a:off x="1388471" y="3524312"/>
              <a:ext cx="302967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American Typewriter" charset="0"/>
                  <a:ea typeface="American Typewriter" charset="0"/>
                  <a:cs typeface="American Typewriter" charset="0"/>
                  <a:sym typeface="Helvetica Light"/>
                </a:rPr>
                <a:t>&lt;Data,</a:t>
              </a:r>
              <a:r>
                <a:rPr kumimoji="0" lang="en-US" sz="3600" i="0" u="none" strike="noStrike" cap="none" spc="0" normalizeH="0" dirty="0" smtClean="0">
                  <a:ln>
                    <a:noFill/>
                  </a:ln>
                  <a:solidFill>
                    <a:srgbClr val="000000"/>
                  </a:solidFill>
                  <a:effectLst/>
                  <a:uFillTx/>
                  <a:latin typeface="American Typewriter" charset="0"/>
                  <a:ea typeface="American Typewriter" charset="0"/>
                  <a:cs typeface="American Typewriter" charset="0"/>
                  <a:sym typeface="Helvetica Light"/>
                </a:rPr>
                <a:t> Proof</a:t>
              </a:r>
              <a:r>
                <a:rPr kumimoji="0" lang="en-US" sz="3600" i="0" u="none" strike="noStrike" cap="none" spc="0" normalizeH="0" baseline="0" dirty="0" smtClean="0">
                  <a:ln>
                    <a:noFill/>
                  </a:ln>
                  <a:solidFill>
                    <a:srgbClr val="000000"/>
                  </a:solidFill>
                  <a:effectLst/>
                  <a:uFillTx/>
                  <a:latin typeface="American Typewriter" charset="0"/>
                  <a:ea typeface="American Typewriter" charset="0"/>
                  <a:cs typeface="American Typewriter" charset="0"/>
                  <a:sym typeface="Helvetica Light"/>
                </a:rPr>
                <a:t>&gt;</a:t>
              </a:r>
              <a:endParaRPr kumimoji="0" lang="en-US" sz="3600" i="0" u="none" strike="noStrike" cap="none" spc="0" normalizeH="0" baseline="0" dirty="0">
                <a:ln>
                  <a:noFill/>
                </a:ln>
                <a:solidFill>
                  <a:srgbClr val="000000"/>
                </a:solidFill>
                <a:effectLst/>
                <a:uFillTx/>
                <a:latin typeface="American Typewriter" charset="0"/>
                <a:ea typeface="American Typewriter" charset="0"/>
                <a:cs typeface="American Typewriter" charset="0"/>
                <a:sym typeface="Helvetica Light"/>
              </a:endParaRPr>
            </a:p>
          </p:txBody>
        </p:sp>
      </p:grpSp>
      <p:grpSp>
        <p:nvGrpSpPr>
          <p:cNvPr id="32" name="Group 31"/>
          <p:cNvGrpSpPr/>
          <p:nvPr/>
        </p:nvGrpSpPr>
        <p:grpSpPr>
          <a:xfrm>
            <a:off x="6593063" y="4664389"/>
            <a:ext cx="4727027" cy="1372438"/>
            <a:chOff x="6593063" y="3511462"/>
            <a:chExt cx="4727027" cy="1372438"/>
          </a:xfrm>
        </p:grpSpPr>
        <p:sp>
          <p:nvSpPr>
            <p:cNvPr id="27" name="Right Arrow 26"/>
            <p:cNvSpPr/>
            <p:nvPr/>
          </p:nvSpPr>
          <p:spPr>
            <a:xfrm>
              <a:off x="6593063" y="3914370"/>
              <a:ext cx="4727027" cy="969530"/>
            </a:xfrm>
            <a:prstGeom prst="rightArrow">
              <a:avLst/>
            </a:prstGeom>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ysClr val="windowText" lastClr="000000"/>
                </a:solidFill>
                <a:effectLst/>
                <a:uFillTx/>
                <a:latin typeface="+mn-lt"/>
                <a:ea typeface="+mn-ea"/>
                <a:cs typeface="+mn-cs"/>
                <a:sym typeface="Helvetica Light"/>
              </a:endParaRPr>
            </a:p>
          </p:txBody>
        </p:sp>
        <p:sp>
          <p:nvSpPr>
            <p:cNvPr id="29" name="TextBox 28"/>
            <p:cNvSpPr txBox="1"/>
            <p:nvPr/>
          </p:nvSpPr>
          <p:spPr>
            <a:xfrm>
              <a:off x="7325078" y="3511462"/>
              <a:ext cx="302967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smtClean="0">
                  <a:ln>
                    <a:noFill/>
                  </a:ln>
                  <a:solidFill>
                    <a:srgbClr val="000000"/>
                  </a:solidFill>
                  <a:effectLst/>
                  <a:uFillTx/>
                  <a:latin typeface="American Typewriter" charset="0"/>
                  <a:ea typeface="American Typewriter" charset="0"/>
                  <a:cs typeface="American Typewriter" charset="0"/>
                  <a:sym typeface="Helvetica Light"/>
                </a:rPr>
                <a:t>&lt;Data,</a:t>
              </a:r>
              <a:r>
                <a:rPr kumimoji="0" lang="en-US" sz="3600" u="none" strike="noStrike" cap="none" spc="0" normalizeH="0" dirty="0" smtClean="0">
                  <a:ln>
                    <a:noFill/>
                  </a:ln>
                  <a:solidFill>
                    <a:srgbClr val="000000"/>
                  </a:solidFill>
                  <a:effectLst/>
                  <a:uFillTx/>
                  <a:latin typeface="American Typewriter" charset="0"/>
                  <a:ea typeface="American Typewriter" charset="0"/>
                  <a:cs typeface="American Typewriter" charset="0"/>
                  <a:sym typeface="Helvetica Light"/>
                </a:rPr>
                <a:t> Proof&gt;</a:t>
              </a:r>
              <a:endParaRPr kumimoji="0" lang="en-US" sz="3600" u="none" strike="noStrike" cap="none" spc="0" normalizeH="0" baseline="0" dirty="0">
                <a:ln>
                  <a:noFill/>
                </a:ln>
                <a:solidFill>
                  <a:srgbClr val="000000"/>
                </a:solidFill>
                <a:effectLst/>
                <a:uFillTx/>
                <a:latin typeface="American Typewriter" charset="0"/>
                <a:ea typeface="American Typewriter" charset="0"/>
                <a:cs typeface="American Typewriter" charset="0"/>
                <a:sym typeface="Helvetica Light"/>
              </a:endParaRPr>
            </a:p>
          </p:txBody>
        </p:sp>
      </p:grpSp>
      <p:sp>
        <p:nvSpPr>
          <p:cNvPr id="33" name="TextBox 32"/>
          <p:cNvSpPr txBox="1"/>
          <p:nvPr/>
        </p:nvSpPr>
        <p:spPr>
          <a:xfrm>
            <a:off x="4957966" y="6671984"/>
            <a:ext cx="143629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smtClean="0">
                <a:ln>
                  <a:noFill/>
                </a:ln>
                <a:solidFill>
                  <a:srgbClr val="000000"/>
                </a:solidFill>
                <a:effectLst/>
                <a:uFillTx/>
                <a:latin typeface="+mn-lt"/>
                <a:ea typeface="+mn-ea"/>
                <a:cs typeface="+mn-cs"/>
                <a:sym typeface="Helvetica Light"/>
              </a:rPr>
              <a:t>Prover</a:t>
            </a:r>
            <a:endParaRPr kumimoji="0" lang="en-US" sz="3600" b="0" i="0" u="none" strike="noStrike" cap="none" spc="0" normalizeH="0" baseline="0">
              <a:ln>
                <a:noFill/>
              </a:ln>
              <a:solidFill>
                <a:srgbClr val="000000"/>
              </a:solidFill>
              <a:effectLst/>
              <a:uFillTx/>
              <a:latin typeface="+mn-lt"/>
              <a:ea typeface="+mn-ea"/>
              <a:cs typeface="+mn-cs"/>
              <a:sym typeface="Helvetica Light"/>
            </a:endParaRPr>
          </a:p>
        </p:txBody>
      </p:sp>
      <p:sp>
        <p:nvSpPr>
          <p:cNvPr id="34" name="TextBox 33"/>
          <p:cNvSpPr txBox="1"/>
          <p:nvPr/>
        </p:nvSpPr>
        <p:spPr>
          <a:xfrm>
            <a:off x="11056083" y="6649613"/>
            <a:ext cx="153888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Verifier</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75669" y="4168427"/>
            <a:ext cx="1758993" cy="1758993"/>
          </a:xfrm>
          <a:prstGeom prst="rect">
            <a:avLst/>
          </a:prstGeom>
        </p:spPr>
      </p:pic>
      <p:sp>
        <p:nvSpPr>
          <p:cNvPr id="38" name="TextBox 37"/>
          <p:cNvSpPr txBox="1"/>
          <p:nvPr/>
        </p:nvSpPr>
        <p:spPr>
          <a:xfrm>
            <a:off x="836071" y="7915369"/>
            <a:ext cx="251351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smtClean="0">
                <a:ln>
                  <a:noFill/>
                </a:ln>
                <a:solidFill>
                  <a:srgbClr val="000000"/>
                </a:solidFill>
                <a:effectLst/>
                <a:uFillTx/>
                <a:latin typeface="+mn-lt"/>
                <a:ea typeface="+mn-ea"/>
                <a:cs typeface="+mn-cs"/>
                <a:sym typeface="Helvetica Light"/>
              </a:rPr>
              <a:t>Web</a:t>
            </a:r>
            <a:r>
              <a:rPr kumimoji="0" lang="zh-CN" altLang="en-US" sz="3600" b="0" i="0" u="none" strike="noStrike" cap="none" spc="0" normalizeH="0" baseline="0" dirty="0" smtClean="0">
                <a:ln>
                  <a:noFill/>
                </a:ln>
                <a:solidFill>
                  <a:srgbClr val="000000"/>
                </a:solidFill>
                <a:effectLst/>
                <a:uFillTx/>
                <a:latin typeface="+mn-lt"/>
                <a:ea typeface="+mn-ea"/>
                <a:cs typeface="+mn-cs"/>
                <a:sym typeface="Helvetica Light"/>
              </a:rPr>
              <a:t> </a:t>
            </a:r>
            <a:r>
              <a:rPr kumimoji="0" lang="en-US" altLang="zh-CN" sz="3600" b="0" i="0" u="none" strike="noStrike" cap="none" spc="0" normalizeH="0" baseline="0" dirty="0" smtClean="0">
                <a:ln>
                  <a:noFill/>
                </a:ln>
                <a:solidFill>
                  <a:srgbClr val="000000"/>
                </a:solidFill>
                <a:effectLst/>
                <a:uFillTx/>
                <a:latin typeface="+mn-lt"/>
                <a:ea typeface="+mn-ea"/>
                <a:cs typeface="+mn-cs"/>
                <a:sym typeface="Helvetica Light"/>
              </a:rPr>
              <a:t>Server</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TextBox 2"/>
          <p:cNvSpPr txBox="1"/>
          <p:nvPr/>
        </p:nvSpPr>
        <p:spPr>
          <a:xfrm>
            <a:off x="14632234" y="2765779"/>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TextBox 4"/>
          <p:cNvSpPr txBox="1"/>
          <p:nvPr/>
        </p:nvSpPr>
        <p:spPr>
          <a:xfrm>
            <a:off x="7573566" y="4639315"/>
            <a:ext cx="12311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smtClean="0">
                <a:ln>
                  <a:noFill/>
                </a:ln>
                <a:solidFill>
                  <a:srgbClr val="FF0000"/>
                </a:solidFill>
                <a:effectLst/>
                <a:uFillTx/>
                <a:latin typeface="+mn-lt"/>
                <a:ea typeface="+mn-ea"/>
                <a:cs typeface="+mn-cs"/>
                <a:sym typeface="Helvetica Light"/>
              </a:rPr>
              <a:t>Data’</a:t>
            </a:r>
            <a:endParaRPr kumimoji="0" lang="en-US" sz="3600" b="1" i="0" u="none" strike="noStrike" cap="none" spc="0" normalizeH="0" baseline="0">
              <a:ln>
                <a:noFill/>
              </a:ln>
              <a:solidFill>
                <a:srgbClr val="FF0000"/>
              </a:solidFill>
              <a:effectLst/>
              <a:uFillTx/>
              <a:latin typeface="+mn-lt"/>
              <a:ea typeface="+mn-ea"/>
              <a:cs typeface="+mn-cs"/>
              <a:sym typeface="Helvetica Light"/>
            </a:endParaRPr>
          </a:p>
        </p:txBody>
      </p:sp>
    </p:spTree>
    <p:custDataLst>
      <p:tags r:id="rId1"/>
    </p:custDataLst>
    <p:extLst>
      <p:ext uri="{BB962C8B-B14F-4D97-AF65-F5344CB8AC3E}">
        <p14:creationId xmlns:p14="http://schemas.microsoft.com/office/powerpoint/2010/main" val="1387150783"/>
      </p:ext>
    </p:extLst>
  </p:cSld>
  <p:clrMapOvr>
    <a:masterClrMapping/>
  </p:clrMapOvr>
  <p:transition spd="med" advTm="907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3" name="pasted-image.jpg" descr="pasted-imag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2380" y="2014064"/>
            <a:ext cx="4387587" cy="3532007"/>
          </a:xfrm>
          <a:prstGeom prst="rect">
            <a:avLst/>
          </a:prstGeom>
          <a:ln w="12700">
            <a:miter lim="400000"/>
          </a:ln>
        </p:spPr>
      </p:pic>
      <p:sp>
        <p:nvSpPr>
          <p:cNvPr id="824" name="Rectangle"/>
          <p:cNvSpPr/>
          <p:nvPr/>
        </p:nvSpPr>
        <p:spPr>
          <a:xfrm>
            <a:off x="422851" y="328934"/>
            <a:ext cx="4348930"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sp>
        <p:nvSpPr>
          <p:cNvPr id="825" name="Trusted Website XYZ.com"/>
          <p:cNvSpPr/>
          <p:nvPr/>
        </p:nvSpPr>
        <p:spPr>
          <a:xfrm>
            <a:off x="8887650" y="513685"/>
            <a:ext cx="3809264" cy="1311897"/>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l" defTabSz="1733973">
              <a:defRPr>
                <a:latin typeface="Arial"/>
                <a:ea typeface="Arial"/>
                <a:cs typeface="Arial"/>
                <a:sym typeface="Arial"/>
              </a:defRPr>
            </a:lvl1pPr>
          </a:lstStyle>
          <a:p>
            <a:r>
              <a:t>Trusted Website XYZ.com</a:t>
            </a:r>
          </a:p>
        </p:txBody>
      </p:sp>
      <p:grpSp>
        <p:nvGrpSpPr>
          <p:cNvPr id="829" name="Group"/>
          <p:cNvGrpSpPr/>
          <p:nvPr/>
        </p:nvGrpSpPr>
        <p:grpSpPr>
          <a:xfrm>
            <a:off x="869540" y="1969648"/>
            <a:ext cx="3005170" cy="3652528"/>
            <a:chOff x="-15015" y="-64983"/>
            <a:chExt cx="3005168" cy="3652527"/>
          </a:xfrm>
        </p:grpSpPr>
        <p:sp>
          <p:nvSpPr>
            <p:cNvPr id="826"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27" name="pasted-image.pdf" descr="pasted-image.pdf"/>
            <p:cNvPicPr>
              <a:picLocks noChangeAspect="1"/>
            </p:cNvPicPr>
            <p:nvPr/>
          </p:nvPicPr>
          <p:blipFill>
            <a:blip r:embed="rId3">
              <a:extLst/>
            </a:blip>
            <a:stretch>
              <a:fillRect/>
            </a:stretch>
          </p:blipFill>
          <p:spPr>
            <a:xfrm>
              <a:off x="766221" y="1577596"/>
              <a:ext cx="2190290" cy="1950866"/>
            </a:xfrm>
            <a:prstGeom prst="rect">
              <a:avLst/>
            </a:prstGeom>
            <a:ln w="12700" cap="flat">
              <a:noFill/>
              <a:miter lim="400000"/>
            </a:ln>
            <a:effectLst/>
          </p:spPr>
        </p:pic>
        <p:sp>
          <p:nvSpPr>
            <p:cNvPr id="828"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830" name="Blockchain"/>
          <p:cNvSpPr/>
          <p:nvPr/>
        </p:nvSpPr>
        <p:spPr>
          <a:xfrm>
            <a:off x="307886" y="283315"/>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839" name="Group"/>
          <p:cNvGrpSpPr/>
          <p:nvPr/>
        </p:nvGrpSpPr>
        <p:grpSpPr>
          <a:xfrm>
            <a:off x="5152044" y="2522333"/>
            <a:ext cx="2745498" cy="2690793"/>
            <a:chOff x="0" y="0"/>
            <a:chExt cx="2745497" cy="2690792"/>
          </a:xfrm>
        </p:grpSpPr>
        <p:grpSp>
          <p:nvGrpSpPr>
            <p:cNvPr id="837" name="Group"/>
            <p:cNvGrpSpPr/>
            <p:nvPr/>
          </p:nvGrpSpPr>
          <p:grpSpPr>
            <a:xfrm>
              <a:off x="0" y="0"/>
              <a:ext cx="2687006" cy="2678989"/>
              <a:chOff x="0" y="-1"/>
              <a:chExt cx="2687005" cy="2678988"/>
            </a:xfrm>
          </p:grpSpPr>
          <p:pic>
            <p:nvPicPr>
              <p:cNvPr id="831" name="image19.png" descr="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832"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833"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834"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pic>
            <p:nvPicPr>
              <p:cNvPr id="835" name="image13.png" descr="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9744" y="2091077"/>
                <a:ext cx="887393" cy="587911"/>
              </a:xfrm>
              <a:prstGeom prst="rect">
                <a:avLst/>
              </a:prstGeom>
              <a:ln w="12700" cap="flat">
                <a:noFill/>
                <a:miter lim="400000"/>
              </a:ln>
              <a:effectLst/>
            </p:spPr>
          </p:pic>
          <p:sp>
            <p:nvSpPr>
              <p:cNvPr id="836"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sp>
          <p:nvSpPr>
            <p:cNvPr id="838" name="SGX"/>
            <p:cNvSpPr/>
            <p:nvPr/>
          </p:nvSpPr>
          <p:spPr>
            <a:xfrm>
              <a:off x="1716797" y="2043092"/>
              <a:ext cx="10287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SGX</a:t>
              </a:r>
            </a:p>
          </p:txBody>
        </p:sp>
      </p:grpSp>
      <p:grpSp>
        <p:nvGrpSpPr>
          <p:cNvPr id="843" name="Group"/>
          <p:cNvGrpSpPr/>
          <p:nvPr/>
        </p:nvGrpSpPr>
        <p:grpSpPr>
          <a:xfrm>
            <a:off x="5436710" y="1810026"/>
            <a:ext cx="2038614" cy="2782412"/>
            <a:chOff x="0" y="0"/>
            <a:chExt cx="2038613" cy="2782411"/>
          </a:xfrm>
        </p:grpSpPr>
        <p:sp>
          <p:nvSpPr>
            <p:cNvPr id="840" name="Rectangle"/>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841" name="Town…"/>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842"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844" name="Arrow"/>
          <p:cNvSpPr/>
          <p:nvPr/>
        </p:nvSpPr>
        <p:spPr>
          <a:xfrm flipH="1">
            <a:off x="4230948" y="2821795"/>
            <a:ext cx="1270001" cy="732304"/>
          </a:xfrm>
          <a:prstGeom prst="rightArrow">
            <a:avLst>
              <a:gd name="adj1" fmla="val 32000"/>
              <a:gd name="adj2" fmla="val 110992"/>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845" name="Arrow"/>
          <p:cNvSpPr/>
          <p:nvPr/>
        </p:nvSpPr>
        <p:spPr>
          <a:xfrm>
            <a:off x="4401731" y="3698095"/>
            <a:ext cx="1270001" cy="732304"/>
          </a:xfrm>
          <a:prstGeom prst="rightArrow">
            <a:avLst>
              <a:gd name="adj1" fmla="val 32000"/>
              <a:gd name="adj2" fmla="val 110992"/>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846" name="Double Arrow"/>
          <p:cNvSpPr/>
          <p:nvPr/>
        </p:nvSpPr>
        <p:spPr>
          <a:xfrm>
            <a:off x="7224773" y="3269480"/>
            <a:ext cx="1397001" cy="732303"/>
          </a:xfrm>
          <a:prstGeom prst="leftRightArrow">
            <a:avLst>
              <a:gd name="adj1" fmla="val 32000"/>
              <a:gd name="adj2" fmla="val 76307"/>
            </a:avLst>
          </a:prstGeom>
          <a:blipFill>
            <a:blip r:embed="rId10"/>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847" name="Arrow"/>
          <p:cNvSpPr/>
          <p:nvPr/>
        </p:nvSpPr>
        <p:spPr>
          <a:xfrm flipH="1">
            <a:off x="4230948" y="2821795"/>
            <a:ext cx="1270001" cy="732304"/>
          </a:xfrm>
          <a:prstGeom prst="rightArrow">
            <a:avLst>
              <a:gd name="adj1" fmla="val 32000"/>
              <a:gd name="adj2" fmla="val 110992"/>
            </a:avLst>
          </a:prstGeom>
          <a:blipFill>
            <a:blip r:embed="rId11"/>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848" name="Oval"/>
          <p:cNvSpPr/>
          <p:nvPr/>
        </p:nvSpPr>
        <p:spPr>
          <a:xfrm>
            <a:off x="4222382" y="3531183"/>
            <a:ext cx="1628699" cy="1066127"/>
          </a:xfrm>
          <a:prstGeom prst="ellipse">
            <a:avLst/>
          </a:prstGeom>
          <a:ln w="127000">
            <a:solidFill>
              <a:srgbClr val="000000"/>
            </a:solidFill>
            <a:miter lim="400000"/>
          </a:ln>
        </p:spPr>
        <p:txBody>
          <a:bodyPr lIns="50800" tIns="50800" rIns="50800" bIns="50800" anchor="ctr"/>
          <a:lstStyle/>
          <a:p>
            <a:pPr>
              <a:defRPr sz="2400"/>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40</a:t>
            </a:fld>
            <a:endParaRPr lang="uk-UA"/>
          </a:p>
        </p:txBody>
      </p:sp>
    </p:spTree>
    <p:extLst>
      <p:ext uri="{BB962C8B-B14F-4D97-AF65-F5344CB8AC3E}">
        <p14:creationId xmlns:p14="http://schemas.microsoft.com/office/powerpoint/2010/main" val="1823359178"/>
      </p:ext>
    </p:extLst>
  </p:cSld>
  <p:clrMapOvr>
    <a:masterClrMapping/>
  </p:clrMapOvr>
  <p:transition spd="med" advTm="261"/>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0" name="Rectangle"/>
          <p:cNvSpPr/>
          <p:nvPr/>
        </p:nvSpPr>
        <p:spPr>
          <a:xfrm>
            <a:off x="163038" y="391553"/>
            <a:ext cx="7233464"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854" name="Group"/>
          <p:cNvGrpSpPr/>
          <p:nvPr/>
        </p:nvGrpSpPr>
        <p:grpSpPr>
          <a:xfrm>
            <a:off x="4643850" y="1486236"/>
            <a:ext cx="2679443" cy="3695793"/>
            <a:chOff x="-13387" y="-497098"/>
            <a:chExt cx="2679441" cy="3695792"/>
          </a:xfrm>
        </p:grpSpPr>
        <p:sp>
          <p:nvSpPr>
            <p:cNvPr id="851" name="Rectangle"/>
            <p:cNvSpPr/>
            <p:nvPr/>
          </p:nvSpPr>
          <p:spPr>
            <a:xfrm>
              <a:off x="0" y="0"/>
              <a:ext cx="2652667" cy="319869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52"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514" y="1934195"/>
              <a:ext cx="1360544" cy="1211821"/>
            </a:xfrm>
            <a:prstGeom prst="rect">
              <a:avLst/>
            </a:prstGeom>
            <a:ln w="12700" cap="flat">
              <a:noFill/>
              <a:miter lim="400000"/>
            </a:ln>
            <a:effectLst/>
          </p:spPr>
        </p:pic>
        <p:sp>
          <p:nvSpPr>
            <p:cNvPr id="853" name="TC Contract"/>
            <p:cNvSpPr/>
            <p:nvPr/>
          </p:nvSpPr>
          <p:spPr>
            <a:xfrm>
              <a:off x="-13388" y="-497099"/>
              <a:ext cx="2679443" cy="1778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000" b="1">
                  <a:latin typeface="Courier"/>
                  <a:ea typeface="Courier"/>
                  <a:cs typeface="Courier"/>
                  <a:sym typeface="Courier"/>
                </a:defRPr>
              </a:lvl1pPr>
            </a:lstStyle>
            <a:p>
              <a:r>
                <a:t>TC Contract</a:t>
              </a:r>
            </a:p>
          </p:txBody>
        </p:sp>
      </p:grpSp>
      <p:grpSp>
        <p:nvGrpSpPr>
          <p:cNvPr id="858" name="Group"/>
          <p:cNvGrpSpPr/>
          <p:nvPr/>
        </p:nvGrpSpPr>
        <p:grpSpPr>
          <a:xfrm>
            <a:off x="315761" y="1953803"/>
            <a:ext cx="3005170" cy="3652529"/>
            <a:chOff x="-15015" y="-64983"/>
            <a:chExt cx="3005168" cy="3652527"/>
          </a:xfrm>
        </p:grpSpPr>
        <p:sp>
          <p:nvSpPr>
            <p:cNvPr id="855"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56" name="pasted-image.pdf" descr="pasted-image.pdf"/>
            <p:cNvPicPr>
              <a:picLocks noChangeAspect="1"/>
            </p:cNvPicPr>
            <p:nvPr/>
          </p:nvPicPr>
          <p:blipFill>
            <a:blip r:embed="rId4">
              <a:extLst/>
            </a:blip>
            <a:stretch>
              <a:fillRect/>
            </a:stretch>
          </p:blipFill>
          <p:spPr>
            <a:xfrm>
              <a:off x="766221" y="1577596"/>
              <a:ext cx="2190290" cy="1950866"/>
            </a:xfrm>
            <a:prstGeom prst="rect">
              <a:avLst/>
            </a:prstGeom>
            <a:ln w="12700" cap="flat">
              <a:noFill/>
              <a:miter lim="400000"/>
            </a:ln>
            <a:effectLst/>
          </p:spPr>
        </p:pic>
        <p:sp>
          <p:nvSpPr>
            <p:cNvPr id="857"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859" name="Blockchain"/>
          <p:cNvSpPr/>
          <p:nvPr/>
        </p:nvSpPr>
        <p:spPr>
          <a:xfrm>
            <a:off x="99151" y="283315"/>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865" name="Group"/>
          <p:cNvGrpSpPr/>
          <p:nvPr/>
        </p:nvGrpSpPr>
        <p:grpSpPr>
          <a:xfrm>
            <a:off x="9511469" y="2584951"/>
            <a:ext cx="2687006" cy="2054296"/>
            <a:chOff x="0" y="-1"/>
            <a:chExt cx="2687005" cy="2054294"/>
          </a:xfrm>
        </p:grpSpPr>
        <p:pic>
          <p:nvPicPr>
            <p:cNvPr id="860"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861"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862"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863"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sp>
          <p:nvSpPr>
            <p:cNvPr id="864"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grpSp>
        <p:nvGrpSpPr>
          <p:cNvPr id="869" name="Group"/>
          <p:cNvGrpSpPr/>
          <p:nvPr/>
        </p:nvGrpSpPr>
        <p:grpSpPr>
          <a:xfrm>
            <a:off x="9796135" y="1872644"/>
            <a:ext cx="2038614" cy="2782413"/>
            <a:chOff x="0" y="0"/>
            <a:chExt cx="2038613" cy="2782411"/>
          </a:xfrm>
        </p:grpSpPr>
        <p:sp>
          <p:nvSpPr>
            <p:cNvPr id="866" name="Rectangle"/>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867" name="Town…"/>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868"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870" name="Problem: Q' may be corrupted version of Q—or altogether fake!…"/>
          <p:cNvSpPr>
            <a:spLocks noGrp="1"/>
          </p:cNvSpPr>
          <p:nvPr>
            <p:ph type="body" sz="half" idx="1"/>
          </p:nvPr>
        </p:nvSpPr>
        <p:spPr>
          <a:xfrm>
            <a:off x="675682" y="6544517"/>
            <a:ext cx="11653437" cy="3037031"/>
          </a:xfrm>
          <a:prstGeom prst="rect">
            <a:avLst/>
          </a:prstGeom>
        </p:spPr>
        <p:txBody>
          <a:bodyPr>
            <a:normAutofit/>
          </a:bodyPr>
          <a:lstStyle/>
          <a:p>
            <a:pPr marL="320040" indent="-320040" defTabSz="420624">
              <a:spcBef>
                <a:spcPts val="700"/>
              </a:spcBef>
              <a:defRPr sz="3960"/>
            </a:pPr>
            <a:r>
              <a:rPr dirty="0"/>
              <a:t>Problem: Q' may be </a:t>
            </a:r>
            <a:r>
              <a:rPr lang="en-US" dirty="0" smtClean="0"/>
              <a:t>corrupted </a:t>
            </a:r>
            <a:r>
              <a:rPr dirty="0" smtClean="0"/>
              <a:t>Q—or </a:t>
            </a:r>
            <a:r>
              <a:rPr dirty="0"/>
              <a:t>altogether fake!</a:t>
            </a:r>
          </a:p>
          <a:p>
            <a:pPr marL="320040" indent="-320040" defTabSz="420624">
              <a:spcBef>
                <a:spcPts val="700"/>
              </a:spcBef>
              <a:defRPr sz="3960"/>
            </a:pPr>
            <a:r>
              <a:rPr dirty="0"/>
              <a:t>Could run blockchain client (Ethereum) in enclave</a:t>
            </a:r>
          </a:p>
          <a:p>
            <a:pPr marL="720090" lvl="1" indent="-400050" defTabSz="420624">
              <a:spcBef>
                <a:spcPts val="700"/>
              </a:spcBef>
              <a:defRPr sz="3240"/>
            </a:pPr>
            <a:r>
              <a:rPr dirty="0"/>
              <a:t>Could verify </a:t>
            </a:r>
            <a:r>
              <a:rPr i="1" dirty="0"/>
              <a:t>Q </a:t>
            </a:r>
            <a:r>
              <a:rPr dirty="0"/>
              <a:t>from blockchain</a:t>
            </a:r>
          </a:p>
          <a:p>
            <a:pPr marL="720090" lvl="1" indent="-400050" defTabSz="420624">
              <a:spcBef>
                <a:spcPts val="700"/>
              </a:spcBef>
              <a:defRPr sz="3240"/>
            </a:pPr>
            <a:r>
              <a:rPr dirty="0"/>
              <a:t>But would bloat TCB!</a:t>
            </a:r>
          </a:p>
        </p:txBody>
      </p:sp>
      <p:grpSp>
        <p:nvGrpSpPr>
          <p:cNvPr id="873" name="Group"/>
          <p:cNvGrpSpPr/>
          <p:nvPr/>
        </p:nvGrpSpPr>
        <p:grpSpPr>
          <a:xfrm>
            <a:off x="3293529" y="3876168"/>
            <a:ext cx="2090591" cy="889001"/>
            <a:chOff x="0" y="540601"/>
            <a:chExt cx="2090590" cy="889000"/>
          </a:xfrm>
        </p:grpSpPr>
        <p:sp>
          <p:nvSpPr>
            <p:cNvPr id="871" name="Arrow"/>
            <p:cNvSpPr/>
            <p:nvPr/>
          </p:nvSpPr>
          <p:spPr>
            <a:xfrm>
              <a:off x="0" y="618950"/>
              <a:ext cx="1543668" cy="732303"/>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872" name="Q"/>
            <p:cNvSpPr/>
            <p:nvPr/>
          </p:nvSpPr>
          <p:spPr>
            <a:xfrm>
              <a:off x="1462610" y="540601"/>
              <a:ext cx="627981"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b="1" i="1">
                  <a:latin typeface="Helvetica"/>
                  <a:ea typeface="Helvetica"/>
                  <a:cs typeface="Helvetica"/>
                  <a:sym typeface="Helvetica"/>
                </a:defRPr>
              </a:lvl1pPr>
            </a:lstStyle>
            <a:p>
              <a:r>
                <a:t>Q</a:t>
              </a:r>
            </a:p>
          </p:txBody>
        </p:sp>
      </p:grpSp>
      <p:grpSp>
        <p:nvGrpSpPr>
          <p:cNvPr id="876" name="Group"/>
          <p:cNvGrpSpPr/>
          <p:nvPr/>
        </p:nvGrpSpPr>
        <p:grpSpPr>
          <a:xfrm>
            <a:off x="7092760" y="2138063"/>
            <a:ext cx="2517369" cy="1202351"/>
            <a:chOff x="0" y="0"/>
            <a:chExt cx="2517368" cy="1202349"/>
          </a:xfrm>
        </p:grpSpPr>
        <p:sp>
          <p:nvSpPr>
            <p:cNvPr id="874" name="Arrow"/>
            <p:cNvSpPr/>
            <p:nvPr/>
          </p:nvSpPr>
          <p:spPr>
            <a:xfrm flipH="1">
              <a:off x="0" y="470047"/>
              <a:ext cx="2517369" cy="732303"/>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875" name="A'"/>
            <p:cNvSpPr/>
            <p:nvPr/>
          </p:nvSpPr>
          <p:spPr>
            <a:xfrm>
              <a:off x="982086" y="0"/>
              <a:ext cx="55319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A'</a:t>
              </a:r>
            </a:p>
          </p:txBody>
        </p:sp>
      </p:grpSp>
      <p:grpSp>
        <p:nvGrpSpPr>
          <p:cNvPr id="879" name="Group"/>
          <p:cNvGrpSpPr/>
          <p:nvPr/>
        </p:nvGrpSpPr>
        <p:grpSpPr>
          <a:xfrm>
            <a:off x="7268411" y="3641025"/>
            <a:ext cx="2517369" cy="1078797"/>
            <a:chOff x="0" y="0"/>
            <a:chExt cx="2517368" cy="1078795"/>
          </a:xfrm>
        </p:grpSpPr>
        <p:sp>
          <p:nvSpPr>
            <p:cNvPr id="877" name="Arrow"/>
            <p:cNvSpPr/>
            <p:nvPr/>
          </p:nvSpPr>
          <p:spPr>
            <a:xfrm>
              <a:off x="0" y="346493"/>
              <a:ext cx="2517369" cy="732303"/>
            </a:xfrm>
            <a:prstGeom prst="rightArrow">
              <a:avLst>
                <a:gd name="adj1" fmla="val 32000"/>
                <a:gd name="adj2" fmla="val 110992"/>
              </a:avLst>
            </a:prstGeom>
            <a:blipFill rotWithShape="1">
              <a:blip r:embed="rId11"/>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878" name="Q'"/>
            <p:cNvSpPr/>
            <p:nvPr/>
          </p:nvSpPr>
          <p:spPr>
            <a:xfrm>
              <a:off x="793711" y="0"/>
              <a:ext cx="57864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Q'</a:t>
              </a:r>
            </a:p>
          </p:txBody>
        </p:sp>
      </p:grpSp>
      <p:grpSp>
        <p:nvGrpSpPr>
          <p:cNvPr id="882" name="Group"/>
          <p:cNvGrpSpPr/>
          <p:nvPr/>
        </p:nvGrpSpPr>
        <p:grpSpPr>
          <a:xfrm>
            <a:off x="3065818" y="2227111"/>
            <a:ext cx="1684654" cy="1080301"/>
            <a:chOff x="0" y="151807"/>
            <a:chExt cx="1684652" cy="1080299"/>
          </a:xfrm>
        </p:grpSpPr>
        <p:sp>
          <p:nvSpPr>
            <p:cNvPr id="880" name="Arrow"/>
            <p:cNvSpPr/>
            <p:nvPr/>
          </p:nvSpPr>
          <p:spPr>
            <a:xfrm flipH="1">
              <a:off x="0" y="499804"/>
              <a:ext cx="1684653" cy="732304"/>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881" name="A'"/>
            <p:cNvSpPr/>
            <p:nvPr/>
          </p:nvSpPr>
          <p:spPr>
            <a:xfrm>
              <a:off x="885432" y="151807"/>
              <a:ext cx="55319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A'</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41</a:t>
            </a:fld>
            <a:endParaRPr lang="uk-UA"/>
          </a:p>
        </p:txBody>
      </p:sp>
    </p:spTree>
    <p:custDataLst>
      <p:tags r:id="rId1"/>
    </p:custDataLst>
    <p:extLst>
      <p:ext uri="{BB962C8B-B14F-4D97-AF65-F5344CB8AC3E}">
        <p14:creationId xmlns:p14="http://schemas.microsoft.com/office/powerpoint/2010/main" val="606061956"/>
      </p:ext>
    </p:extLst>
  </p:cSld>
  <p:clrMapOvr>
    <a:masterClrMapping/>
  </p:clrMapOvr>
  <p:transition spd="med" advTm="1770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873"/>
                                        </p:tgtEl>
                                        <p:attrNameLst>
                                          <p:attrName>style.visibility</p:attrName>
                                        </p:attrNameLst>
                                      </p:cBhvr>
                                      <p:to>
                                        <p:strVal val="visible"/>
                                      </p:to>
                                    </p:set>
                                    <p:animEffect transition="in" filter="wipe(left)">
                                      <p:cBhvr>
                                        <p:cTn id="7" dur="1000"/>
                                        <p:tgtEl>
                                          <p:spTgt spid="8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879"/>
                                        </p:tgtEl>
                                        <p:attrNameLst>
                                          <p:attrName>style.visibility</p:attrName>
                                        </p:attrNameLst>
                                      </p:cBhvr>
                                      <p:to>
                                        <p:strVal val="visible"/>
                                      </p:to>
                                    </p:set>
                                    <p:animEffect transition="in" filter="wipe(left)">
                                      <p:cBhvr>
                                        <p:cTn id="12" dur="1000"/>
                                        <p:tgtEl>
                                          <p:spTgt spid="8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iterate>
                                    <p:tmAbs val="0"/>
                                  </p:iterate>
                                  <p:childTnLst>
                                    <p:set>
                                      <p:cBhvr>
                                        <p:cTn id="16" fill="hold"/>
                                        <p:tgtEl>
                                          <p:spTgt spid="876"/>
                                        </p:tgtEl>
                                        <p:attrNameLst>
                                          <p:attrName>style.visibility</p:attrName>
                                        </p:attrNameLst>
                                      </p:cBhvr>
                                      <p:to>
                                        <p:strVal val="visible"/>
                                      </p:to>
                                    </p:set>
                                    <p:animEffect transition="in" filter="wipe(right)">
                                      <p:cBhvr>
                                        <p:cTn id="17" dur="1000"/>
                                        <p:tgtEl>
                                          <p:spTgt spid="8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iterate>
                                    <p:tmAbs val="0"/>
                                  </p:iterate>
                                  <p:childTnLst>
                                    <p:set>
                                      <p:cBhvr>
                                        <p:cTn id="21" fill="hold"/>
                                        <p:tgtEl>
                                          <p:spTgt spid="882"/>
                                        </p:tgtEl>
                                        <p:attrNameLst>
                                          <p:attrName>style.visibility</p:attrName>
                                        </p:attrNameLst>
                                      </p:cBhvr>
                                      <p:to>
                                        <p:strVal val="visible"/>
                                      </p:to>
                                    </p:set>
                                    <p:animEffect transition="in" filter="wipe(right)">
                                      <p:cBhvr>
                                        <p:cTn id="22" dur="1000"/>
                                        <p:tgtEl>
                                          <p:spTgt spid="88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870">
                                            <p:bg/>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87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87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87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8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 grpId="0" build="p" bldLvl="5" animBg="1" advAuto="0"/>
      <p:bldP spid="873" grpId="0" animBg="1" advAuto="0"/>
      <p:bldP spid="876" grpId="0" animBg="1" advAuto="0"/>
      <p:bldP spid="879" grpId="0" animBg="1" advAuto="0"/>
      <p:bldP spid="88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4" name="Rectangle"/>
          <p:cNvSpPr/>
          <p:nvPr/>
        </p:nvSpPr>
        <p:spPr>
          <a:xfrm>
            <a:off x="163038" y="391553"/>
            <a:ext cx="7233464" cy="5744595"/>
          </a:xfrm>
          <a:prstGeom prst="rect">
            <a:avLst/>
          </a:prstGeom>
          <a:solidFill>
            <a:srgbClr val="F5EFB5"/>
          </a:solidFill>
          <a:ln w="38100">
            <a:solidFill>
              <a:schemeClr val="accent2">
                <a:hueOff val="-554920"/>
                <a:satOff val="-21482"/>
                <a:lumOff val="-6228"/>
              </a:schemeClr>
            </a:solidFill>
            <a:miter lim="400000"/>
          </a:ln>
          <a:effectLst>
            <a:outerShdw blurRad="38100" dist="25400" dir="5400000" rotWithShape="0">
              <a:srgbClr val="000000">
                <a:alpha val="50000"/>
              </a:srgbClr>
            </a:outerShdw>
          </a:effectLst>
        </p:spPr>
        <p:txBody>
          <a:bodyPr lIns="50800" tIns="50800" rIns="50800" bIns="50800" anchor="ctr"/>
          <a:lstStyle/>
          <a:p>
            <a:pPr>
              <a:defRPr sz="2400"/>
            </a:pPr>
            <a:endParaRPr/>
          </a:p>
        </p:txBody>
      </p:sp>
      <p:grpSp>
        <p:nvGrpSpPr>
          <p:cNvPr id="888" name="Group"/>
          <p:cNvGrpSpPr/>
          <p:nvPr/>
        </p:nvGrpSpPr>
        <p:grpSpPr>
          <a:xfrm>
            <a:off x="4643850" y="1486236"/>
            <a:ext cx="2679443" cy="3695793"/>
            <a:chOff x="-13387" y="-497098"/>
            <a:chExt cx="2679441" cy="3695792"/>
          </a:xfrm>
        </p:grpSpPr>
        <p:sp>
          <p:nvSpPr>
            <p:cNvPr id="885" name="Rectangle"/>
            <p:cNvSpPr/>
            <p:nvPr/>
          </p:nvSpPr>
          <p:spPr>
            <a:xfrm>
              <a:off x="0" y="0"/>
              <a:ext cx="2652667" cy="319869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86"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514" y="1934195"/>
              <a:ext cx="1360544" cy="1211821"/>
            </a:xfrm>
            <a:prstGeom prst="rect">
              <a:avLst/>
            </a:prstGeom>
            <a:ln w="12700" cap="flat">
              <a:noFill/>
              <a:miter lim="400000"/>
            </a:ln>
            <a:effectLst/>
          </p:spPr>
        </p:pic>
        <p:sp>
          <p:nvSpPr>
            <p:cNvPr id="887" name="TC Contract"/>
            <p:cNvSpPr/>
            <p:nvPr/>
          </p:nvSpPr>
          <p:spPr>
            <a:xfrm>
              <a:off x="-13388" y="-497099"/>
              <a:ext cx="2679443" cy="1778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000" b="1">
                  <a:latin typeface="Courier"/>
                  <a:ea typeface="Courier"/>
                  <a:cs typeface="Courier"/>
                  <a:sym typeface="Courier"/>
                </a:defRPr>
              </a:lvl1pPr>
            </a:lstStyle>
            <a:p>
              <a:r>
                <a:t>TC Contract</a:t>
              </a:r>
            </a:p>
          </p:txBody>
        </p:sp>
      </p:grpSp>
      <p:grpSp>
        <p:nvGrpSpPr>
          <p:cNvPr id="892" name="Group"/>
          <p:cNvGrpSpPr/>
          <p:nvPr/>
        </p:nvGrpSpPr>
        <p:grpSpPr>
          <a:xfrm>
            <a:off x="315761" y="1953803"/>
            <a:ext cx="3005170" cy="3652529"/>
            <a:chOff x="-15015" y="-64983"/>
            <a:chExt cx="3005168" cy="3652527"/>
          </a:xfrm>
        </p:grpSpPr>
        <p:sp>
          <p:nvSpPr>
            <p:cNvPr id="889" name="Rectangle"/>
            <p:cNvSpPr/>
            <p:nvPr/>
          </p:nvSpPr>
          <p:spPr>
            <a:xfrm>
              <a:off x="0" y="0"/>
              <a:ext cx="2975139" cy="358754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890" name="pasted-image.pdf" descr="pasted-image.pdf"/>
            <p:cNvPicPr>
              <a:picLocks noChangeAspect="1"/>
            </p:cNvPicPr>
            <p:nvPr/>
          </p:nvPicPr>
          <p:blipFill>
            <a:blip r:embed="rId4">
              <a:extLst/>
            </a:blip>
            <a:stretch>
              <a:fillRect/>
            </a:stretch>
          </p:blipFill>
          <p:spPr>
            <a:xfrm>
              <a:off x="766221" y="1577596"/>
              <a:ext cx="2190290" cy="1950866"/>
            </a:xfrm>
            <a:prstGeom prst="rect">
              <a:avLst/>
            </a:prstGeom>
            <a:ln w="12700" cap="flat">
              <a:noFill/>
              <a:miter lim="400000"/>
            </a:ln>
            <a:effectLst/>
          </p:spPr>
        </p:pic>
        <p:sp>
          <p:nvSpPr>
            <p:cNvPr id="891" name="Flight…"/>
            <p:cNvSpPr/>
            <p:nvPr/>
          </p:nvSpPr>
          <p:spPr>
            <a:xfrm>
              <a:off x="-15016" y="-64984"/>
              <a:ext cx="3005170" cy="150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4000" b="1">
                  <a:latin typeface="Courier"/>
                  <a:ea typeface="Courier"/>
                  <a:cs typeface="Courier"/>
                  <a:sym typeface="Courier"/>
                </a:defRPr>
              </a:pPr>
              <a:r>
                <a:t>Flight</a:t>
              </a:r>
            </a:p>
            <a:p>
              <a:pPr algn="l">
                <a:defRPr sz="4000" b="1">
                  <a:latin typeface="Courier"/>
                  <a:ea typeface="Courier"/>
                  <a:cs typeface="Courier"/>
                  <a:sym typeface="Courier"/>
                </a:defRPr>
              </a:pPr>
              <a:r>
                <a:t>Insurance</a:t>
              </a:r>
            </a:p>
          </p:txBody>
        </p:sp>
      </p:grpSp>
      <p:sp>
        <p:nvSpPr>
          <p:cNvPr id="893" name="Blockchain"/>
          <p:cNvSpPr/>
          <p:nvPr/>
        </p:nvSpPr>
        <p:spPr>
          <a:xfrm>
            <a:off x="99151" y="283315"/>
            <a:ext cx="3020920" cy="732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800" b="1">
                <a:latin typeface="Palatino"/>
                <a:ea typeface="Palatino"/>
                <a:cs typeface="Palatino"/>
                <a:sym typeface="Palatino"/>
              </a:defRPr>
            </a:lvl1pPr>
          </a:lstStyle>
          <a:p>
            <a:r>
              <a:t>Blockchain</a:t>
            </a:r>
          </a:p>
        </p:txBody>
      </p:sp>
      <p:grpSp>
        <p:nvGrpSpPr>
          <p:cNvPr id="899" name="Group"/>
          <p:cNvGrpSpPr/>
          <p:nvPr/>
        </p:nvGrpSpPr>
        <p:grpSpPr>
          <a:xfrm>
            <a:off x="9511469" y="2584951"/>
            <a:ext cx="2687006" cy="2054296"/>
            <a:chOff x="0" y="-1"/>
            <a:chExt cx="2687005" cy="2054294"/>
          </a:xfrm>
        </p:grpSpPr>
        <p:pic>
          <p:nvPicPr>
            <p:cNvPr id="894"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8" y="-1"/>
              <a:ext cx="2686969" cy="288714"/>
            </a:xfrm>
            <a:prstGeom prst="rect">
              <a:avLst/>
            </a:prstGeom>
            <a:ln w="12700" cap="flat">
              <a:noFill/>
              <a:miter lim="400000"/>
            </a:ln>
            <a:effectLst/>
          </p:spPr>
        </p:pic>
        <p:pic>
          <p:nvPicPr>
            <p:cNvPr id="895"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34832" y="834838"/>
              <a:ext cx="1993213" cy="323535"/>
            </a:xfrm>
            <a:prstGeom prst="rect">
              <a:avLst/>
            </a:prstGeom>
            <a:ln w="12700" cap="flat">
              <a:noFill/>
              <a:miter lim="400000"/>
            </a:ln>
            <a:effectLst/>
          </p:spPr>
        </p:pic>
        <p:pic>
          <p:nvPicPr>
            <p:cNvPr id="896"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rot="5399974">
              <a:off x="1512233" y="862820"/>
              <a:ext cx="1993213" cy="356319"/>
            </a:xfrm>
            <a:prstGeom prst="rect">
              <a:avLst/>
            </a:prstGeom>
            <a:ln w="12700" cap="flat">
              <a:noFill/>
              <a:miter lim="400000"/>
            </a:ln>
            <a:effectLst/>
          </p:spPr>
        </p:pic>
        <p:pic>
          <p:nvPicPr>
            <p:cNvPr id="897" name="image19.png" descr="image19.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18" y="1807644"/>
              <a:ext cx="2686969" cy="246650"/>
            </a:xfrm>
            <a:prstGeom prst="rect">
              <a:avLst/>
            </a:prstGeom>
            <a:ln w="12700" cap="flat">
              <a:noFill/>
              <a:miter lim="400000"/>
            </a:ln>
            <a:effectLst/>
          </p:spPr>
        </p:pic>
        <p:sp>
          <p:nvSpPr>
            <p:cNvPr id="898" name="Text"/>
            <p:cNvSpPr/>
            <p:nvPr/>
          </p:nvSpPr>
          <p:spPr>
            <a:xfrm>
              <a:off x="1115541" y="341761"/>
              <a:ext cx="927660" cy="647701"/>
            </a:xfrm>
            <a:prstGeom prst="rect">
              <a:avLst/>
            </a:prstGeom>
            <a:noFill/>
            <a:ln w="12700" cap="flat">
              <a:noFill/>
              <a:miter lim="400000"/>
            </a:ln>
            <a:effectLst/>
          </p:spPr>
          <p:txBody>
            <a:bodyPr wrap="none" lIns="50800" tIns="50800" rIns="50800" bIns="50800" numCol="1" anchor="ctr">
              <a:spAutoFit/>
            </a:bodyPr>
            <a:lstStyle/>
            <a:p>
              <a:endParaRPr/>
            </a:p>
          </p:txBody>
        </p:sp>
      </p:grpSp>
      <p:grpSp>
        <p:nvGrpSpPr>
          <p:cNvPr id="903" name="Group"/>
          <p:cNvGrpSpPr/>
          <p:nvPr/>
        </p:nvGrpSpPr>
        <p:grpSpPr>
          <a:xfrm>
            <a:off x="9796135" y="1872644"/>
            <a:ext cx="2038614" cy="2782413"/>
            <a:chOff x="0" y="0"/>
            <a:chExt cx="2038613" cy="2782411"/>
          </a:xfrm>
        </p:grpSpPr>
        <p:sp>
          <p:nvSpPr>
            <p:cNvPr id="900" name="Rectangle"/>
            <p:cNvSpPr/>
            <p:nvPr/>
          </p:nvSpPr>
          <p:spPr>
            <a:xfrm>
              <a:off x="-1" y="1006818"/>
              <a:ext cx="2038615" cy="1589334"/>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901" name="Town…"/>
            <p:cNvSpPr/>
            <p:nvPr/>
          </p:nvSpPr>
          <p:spPr>
            <a:xfrm>
              <a:off x="-1" y="820558"/>
              <a:ext cx="2038615" cy="1961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spAutoFit/>
            </a:bodyPr>
            <a:lstStyle/>
            <a:p>
              <a:pPr defTabSz="1733973">
                <a:defRPr sz="5600">
                  <a:latin typeface="Droid Sans"/>
                  <a:ea typeface="Droid Sans"/>
                  <a:cs typeface="Droid Sans"/>
                  <a:sym typeface="Droid Sans"/>
                </a:defRPr>
              </a:pPr>
              <a:r>
                <a:t>Town</a:t>
              </a:r>
            </a:p>
            <a:p>
              <a:pPr defTabSz="1733973">
                <a:defRPr sz="5600">
                  <a:latin typeface="Droid Sans"/>
                  <a:ea typeface="Droid Sans"/>
                  <a:cs typeface="Droid Sans"/>
                  <a:sym typeface="Droid Sans"/>
                </a:defRPr>
              </a:pPr>
              <a:r>
                <a:t>Crier</a:t>
              </a:r>
            </a:p>
          </p:txBody>
        </p:sp>
        <p:pic>
          <p:nvPicPr>
            <p:cNvPr id="902"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281" y="0"/>
              <a:ext cx="1026057" cy="1364445"/>
            </a:xfrm>
            <a:prstGeom prst="rect">
              <a:avLst/>
            </a:prstGeom>
            <a:ln w="12700" cap="flat">
              <a:noFill/>
              <a:miter lim="400000"/>
            </a:ln>
            <a:effectLst/>
          </p:spPr>
        </p:pic>
      </p:grpSp>
      <p:sp>
        <p:nvSpPr>
          <p:cNvPr id="904" name="Our approach: Leverage hybrid trust model…"/>
          <p:cNvSpPr>
            <a:spLocks noGrp="1"/>
          </p:cNvSpPr>
          <p:nvPr>
            <p:ph type="body" sz="half" idx="1"/>
          </p:nvPr>
        </p:nvSpPr>
        <p:spPr>
          <a:xfrm>
            <a:off x="675682" y="6544517"/>
            <a:ext cx="11653437" cy="3037031"/>
          </a:xfrm>
          <a:prstGeom prst="rect">
            <a:avLst/>
          </a:prstGeom>
        </p:spPr>
        <p:txBody>
          <a:bodyPr>
            <a:normAutofit lnSpcReduction="10000"/>
          </a:bodyPr>
          <a:lstStyle/>
          <a:p>
            <a:pPr marL="364489" indent="-364489" defTabSz="479044">
              <a:spcBef>
                <a:spcPts val="800"/>
              </a:spcBef>
              <a:defRPr sz="4510"/>
            </a:pPr>
            <a:r>
              <a:t>Our approach: Leverage hybrid trust model</a:t>
            </a:r>
          </a:p>
          <a:p>
            <a:pPr marL="364489" indent="-364489" defTabSz="479044">
              <a:spcBef>
                <a:spcPts val="800"/>
              </a:spcBef>
              <a:defRPr sz="4510"/>
            </a:pPr>
            <a:r>
              <a:t>Potentially </a:t>
            </a:r>
            <a:r>
              <a:rPr i="1"/>
              <a:t>corrupted </a:t>
            </a:r>
            <a:r>
              <a:t>query </a:t>
            </a:r>
            <a:r>
              <a:rPr i="1"/>
              <a:t>Q' </a:t>
            </a:r>
            <a:r>
              <a:t>processed by TC</a:t>
            </a:r>
            <a:endParaRPr i="1"/>
          </a:p>
          <a:p>
            <a:pPr marL="364489" indent="-364489" defTabSz="479044">
              <a:spcBef>
                <a:spcPts val="800"/>
              </a:spcBef>
              <a:defRPr sz="4510"/>
            </a:pPr>
            <a:r>
              <a:t>TC digitally signs (</a:t>
            </a:r>
            <a:r>
              <a:rPr i="1"/>
              <a:t>A', </a:t>
            </a:r>
            <a:r>
              <a:t>Q') using SK</a:t>
            </a:r>
            <a:r>
              <a:rPr sz="4428" baseline="-5999"/>
              <a:t>TC</a:t>
            </a:r>
          </a:p>
          <a:p>
            <a:pPr marL="357862" indent="-357862" defTabSz="479044">
              <a:spcBef>
                <a:spcPts val="800"/>
              </a:spcBef>
              <a:defRPr sz="4510"/>
            </a:pPr>
            <a:r>
              <a:rPr sz="4428"/>
              <a:t>TC contract verifies </a:t>
            </a:r>
            <a:r>
              <a:rPr sz="4428" i="1"/>
              <a:t>Q</a:t>
            </a:r>
            <a:r>
              <a:rPr sz="4428"/>
              <a:t> = </a:t>
            </a:r>
            <a:r>
              <a:rPr sz="4428" i="1"/>
              <a:t>Q'</a:t>
            </a:r>
          </a:p>
        </p:txBody>
      </p:sp>
      <p:grpSp>
        <p:nvGrpSpPr>
          <p:cNvPr id="907" name="Group"/>
          <p:cNvGrpSpPr/>
          <p:nvPr/>
        </p:nvGrpSpPr>
        <p:grpSpPr>
          <a:xfrm>
            <a:off x="3293529" y="3876168"/>
            <a:ext cx="2090591" cy="889001"/>
            <a:chOff x="0" y="540601"/>
            <a:chExt cx="2090590" cy="889000"/>
          </a:xfrm>
        </p:grpSpPr>
        <p:sp>
          <p:nvSpPr>
            <p:cNvPr id="905" name="Arrow"/>
            <p:cNvSpPr/>
            <p:nvPr/>
          </p:nvSpPr>
          <p:spPr>
            <a:xfrm>
              <a:off x="0" y="618950"/>
              <a:ext cx="1543668" cy="732303"/>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906" name="Q"/>
            <p:cNvSpPr/>
            <p:nvPr/>
          </p:nvSpPr>
          <p:spPr>
            <a:xfrm>
              <a:off x="1462610" y="540601"/>
              <a:ext cx="627981"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200" b="1" i="1">
                  <a:latin typeface="Helvetica"/>
                  <a:ea typeface="Helvetica"/>
                  <a:cs typeface="Helvetica"/>
                  <a:sym typeface="Helvetica"/>
                </a:defRPr>
              </a:lvl1pPr>
            </a:lstStyle>
            <a:p>
              <a:r>
                <a:t>Q</a:t>
              </a:r>
            </a:p>
          </p:txBody>
        </p:sp>
      </p:grpSp>
      <p:grpSp>
        <p:nvGrpSpPr>
          <p:cNvPr id="910" name="Group"/>
          <p:cNvGrpSpPr/>
          <p:nvPr/>
        </p:nvGrpSpPr>
        <p:grpSpPr>
          <a:xfrm>
            <a:off x="7092760" y="2138063"/>
            <a:ext cx="2517369" cy="1202351"/>
            <a:chOff x="0" y="0"/>
            <a:chExt cx="2517368" cy="1202349"/>
          </a:xfrm>
        </p:grpSpPr>
        <p:sp>
          <p:nvSpPr>
            <p:cNvPr id="908" name="Arrow"/>
            <p:cNvSpPr/>
            <p:nvPr/>
          </p:nvSpPr>
          <p:spPr>
            <a:xfrm flipH="1">
              <a:off x="0" y="470047"/>
              <a:ext cx="2517369" cy="732303"/>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909" name="A'"/>
            <p:cNvSpPr/>
            <p:nvPr/>
          </p:nvSpPr>
          <p:spPr>
            <a:xfrm>
              <a:off x="982086" y="0"/>
              <a:ext cx="55319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A'</a:t>
              </a:r>
            </a:p>
          </p:txBody>
        </p:sp>
      </p:grpSp>
      <p:grpSp>
        <p:nvGrpSpPr>
          <p:cNvPr id="913" name="Group"/>
          <p:cNvGrpSpPr/>
          <p:nvPr/>
        </p:nvGrpSpPr>
        <p:grpSpPr>
          <a:xfrm>
            <a:off x="7268411" y="3641025"/>
            <a:ext cx="2517369" cy="1078797"/>
            <a:chOff x="0" y="0"/>
            <a:chExt cx="2517368" cy="1078795"/>
          </a:xfrm>
        </p:grpSpPr>
        <p:sp>
          <p:nvSpPr>
            <p:cNvPr id="911" name="Arrow"/>
            <p:cNvSpPr/>
            <p:nvPr/>
          </p:nvSpPr>
          <p:spPr>
            <a:xfrm>
              <a:off x="0" y="346493"/>
              <a:ext cx="2517369" cy="732303"/>
            </a:xfrm>
            <a:prstGeom prst="rightArrow">
              <a:avLst>
                <a:gd name="adj1" fmla="val 32000"/>
                <a:gd name="adj2" fmla="val 110992"/>
              </a:avLst>
            </a:prstGeom>
            <a:blipFill rotWithShape="1">
              <a:blip r:embed="rId11"/>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912" name="Q'"/>
            <p:cNvSpPr/>
            <p:nvPr/>
          </p:nvSpPr>
          <p:spPr>
            <a:xfrm>
              <a:off x="793711" y="0"/>
              <a:ext cx="57864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Q'</a:t>
              </a:r>
            </a:p>
          </p:txBody>
        </p:sp>
      </p:grpSp>
      <p:sp>
        <p:nvSpPr>
          <p:cNvPr id="914" name="Arrow"/>
          <p:cNvSpPr/>
          <p:nvPr/>
        </p:nvSpPr>
        <p:spPr>
          <a:xfrm>
            <a:off x="7268411" y="3954517"/>
            <a:ext cx="2517369" cy="732303"/>
          </a:xfrm>
          <a:prstGeom prst="rightArrow">
            <a:avLst>
              <a:gd name="adj1" fmla="val 32000"/>
              <a:gd name="adj2" fmla="val 110992"/>
            </a:avLst>
          </a:prstGeom>
          <a:blipFill>
            <a:blip r:embed="rId1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grpSp>
        <p:nvGrpSpPr>
          <p:cNvPr id="917" name="Group"/>
          <p:cNvGrpSpPr/>
          <p:nvPr/>
        </p:nvGrpSpPr>
        <p:grpSpPr>
          <a:xfrm>
            <a:off x="3065818" y="2227111"/>
            <a:ext cx="1684654" cy="1080301"/>
            <a:chOff x="0" y="151807"/>
            <a:chExt cx="1684652" cy="1080299"/>
          </a:xfrm>
        </p:grpSpPr>
        <p:sp>
          <p:nvSpPr>
            <p:cNvPr id="915" name="Arrow"/>
            <p:cNvSpPr/>
            <p:nvPr/>
          </p:nvSpPr>
          <p:spPr>
            <a:xfrm flipH="1">
              <a:off x="0" y="499804"/>
              <a:ext cx="1684653" cy="732304"/>
            </a:xfrm>
            <a:prstGeom prst="rightArrow">
              <a:avLst>
                <a:gd name="adj1" fmla="val 32000"/>
                <a:gd name="adj2" fmla="val 110992"/>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916" name="A'"/>
            <p:cNvSpPr/>
            <p:nvPr/>
          </p:nvSpPr>
          <p:spPr>
            <a:xfrm>
              <a:off x="885432" y="151807"/>
              <a:ext cx="55319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1">
                  <a:latin typeface="Helvetica"/>
                  <a:ea typeface="Helvetica"/>
                  <a:cs typeface="Helvetica"/>
                  <a:sym typeface="Helvetica"/>
                </a:defRPr>
              </a:lvl1pPr>
            </a:lstStyle>
            <a:p>
              <a:r>
                <a:t>A'</a:t>
              </a:r>
            </a:p>
          </p:txBody>
        </p:sp>
      </p:grpSp>
      <p:sp>
        <p:nvSpPr>
          <p:cNvPr id="918" name=",Q'"/>
          <p:cNvSpPr/>
          <p:nvPr/>
        </p:nvSpPr>
        <p:spPr>
          <a:xfrm>
            <a:off x="8641319" y="2155076"/>
            <a:ext cx="7056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a:ea typeface="Helvetica"/>
                <a:cs typeface="Helvetica"/>
                <a:sym typeface="Helvetica"/>
              </a:defRPr>
            </a:lvl1pPr>
          </a:lstStyle>
          <a:p>
            <a:r>
              <a:t>,Q'</a:t>
            </a:r>
          </a:p>
        </p:txBody>
      </p:sp>
      <p:grpSp>
        <p:nvGrpSpPr>
          <p:cNvPr id="921" name="Group"/>
          <p:cNvGrpSpPr/>
          <p:nvPr/>
        </p:nvGrpSpPr>
        <p:grpSpPr>
          <a:xfrm>
            <a:off x="5257263" y="2573331"/>
            <a:ext cx="1921228" cy="1477800"/>
            <a:chOff x="0" y="0"/>
            <a:chExt cx="1921226" cy="1477799"/>
          </a:xfrm>
        </p:grpSpPr>
        <p:sp>
          <p:nvSpPr>
            <p:cNvPr id="919" name="Q'"/>
            <p:cNvSpPr/>
            <p:nvPr/>
          </p:nvSpPr>
          <p:spPr>
            <a:xfrm>
              <a:off x="1213598" y="0"/>
              <a:ext cx="707629" cy="800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600" b="1" i="1">
                  <a:latin typeface="Helvetica"/>
                  <a:ea typeface="Helvetica"/>
                  <a:cs typeface="Helvetica"/>
                  <a:sym typeface="Helvetica"/>
                </a:defRPr>
              </a:lvl1pPr>
            </a:lstStyle>
            <a:p>
              <a:r>
                <a:t>Q'</a:t>
              </a:r>
            </a:p>
          </p:txBody>
        </p:sp>
        <p:sp>
          <p:nvSpPr>
            <p:cNvPr id="920" name="Line"/>
            <p:cNvSpPr/>
            <p:nvPr/>
          </p:nvSpPr>
          <p:spPr>
            <a:xfrm flipV="1">
              <a:off x="0" y="599736"/>
              <a:ext cx="1314495" cy="878064"/>
            </a:xfrm>
            <a:prstGeom prst="line">
              <a:avLst/>
            </a:prstGeom>
            <a:noFill/>
            <a:ln w="127000" cap="flat">
              <a:solidFill>
                <a:srgbClr val="000000"/>
              </a:solidFill>
              <a:prstDash val="solid"/>
              <a:miter lim="400000"/>
              <a:headEnd type="triangle" w="med" len="med"/>
              <a:tailEnd type="triangle" w="med" len="med"/>
            </a:ln>
            <a:effectLst/>
          </p:spPr>
          <p:txBody>
            <a:bodyPr wrap="square" lIns="50800" tIns="50800" rIns="50800" bIns="50800" numCol="1" anchor="ctr">
              <a:noAutofit/>
            </a:bodyPr>
            <a:lstStyle/>
            <a:p>
              <a:pPr>
                <a:defRPr sz="2400"/>
              </a:pPr>
              <a:endParaRPr/>
            </a:p>
          </p:txBody>
        </p:sp>
      </p:grpSp>
      <p:sp>
        <p:nvSpPr>
          <p:cNvPr id="922" name="Arrow"/>
          <p:cNvSpPr/>
          <p:nvPr/>
        </p:nvSpPr>
        <p:spPr>
          <a:xfrm>
            <a:off x="7268411" y="3954517"/>
            <a:ext cx="2517369" cy="732303"/>
          </a:xfrm>
          <a:prstGeom prst="rightArrow">
            <a:avLst>
              <a:gd name="adj1" fmla="val 32000"/>
              <a:gd name="adj2" fmla="val 110992"/>
            </a:avLst>
          </a:prstGeom>
          <a:blipFill>
            <a:blip r:embed="rId10"/>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42</a:t>
            </a:fld>
            <a:endParaRPr lang="uk-UA"/>
          </a:p>
        </p:txBody>
      </p:sp>
    </p:spTree>
    <p:custDataLst>
      <p:tags r:id="rId1"/>
    </p:custDataLst>
    <p:extLst>
      <p:ext uri="{BB962C8B-B14F-4D97-AF65-F5344CB8AC3E}">
        <p14:creationId xmlns:p14="http://schemas.microsoft.com/office/powerpoint/2010/main" val="568356771"/>
      </p:ext>
    </p:extLst>
  </p:cSld>
  <p:clrMapOvr>
    <a:masterClrMapping/>
  </p:clrMapOvr>
  <p:transition spd="med" advTm="103037"/>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0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0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90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iterate>
                                    <p:tmAbs val="0"/>
                                  </p:iterate>
                                  <p:childTnLst>
                                    <p:set>
                                      <p:cBhvr>
                                        <p:cTn id="20" fill="hold"/>
                                        <p:tgtEl>
                                          <p:spTgt spid="918"/>
                                        </p:tgtEl>
                                        <p:attrNameLst>
                                          <p:attrName>style.visibility</p:attrName>
                                        </p:attrNameLst>
                                      </p:cBhvr>
                                      <p:to>
                                        <p:strVal val="visible"/>
                                      </p:to>
                                    </p:set>
                                    <p:anim calcmode="lin" valueType="num">
                                      <p:cBhvr>
                                        <p:cTn id="21" dur="1000" fill="hold"/>
                                        <p:tgtEl>
                                          <p:spTgt spid="918"/>
                                        </p:tgtEl>
                                        <p:attrNameLst>
                                          <p:attrName>ppt_w</p:attrName>
                                        </p:attrNameLst>
                                      </p:cBhvr>
                                      <p:tavLst>
                                        <p:tav tm="0">
                                          <p:val>
                                            <p:fltVal val="0"/>
                                          </p:val>
                                        </p:tav>
                                        <p:tav tm="100000">
                                          <p:val>
                                            <p:strVal val="#ppt_w"/>
                                          </p:val>
                                        </p:tav>
                                      </p:tavLst>
                                    </p:anim>
                                    <p:anim calcmode="lin" valueType="num">
                                      <p:cBhvr>
                                        <p:cTn id="22" dur="1000" fill="hold"/>
                                        <p:tgtEl>
                                          <p:spTgt spid="918"/>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0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iterate>
                                    <p:tmAbs val="0"/>
                                  </p:iterate>
                                  <p:childTnLst>
                                    <p:set>
                                      <p:cBhvr>
                                        <p:cTn id="30" fill="hold"/>
                                        <p:tgtEl>
                                          <p:spTgt spid="921"/>
                                        </p:tgtEl>
                                        <p:attrNameLst>
                                          <p:attrName>style.visibility</p:attrName>
                                        </p:attrNameLst>
                                      </p:cBhvr>
                                      <p:to>
                                        <p:strVal val="visible"/>
                                      </p:to>
                                    </p:set>
                                    <p:animEffect transition="in" filter="wipe(right)">
                                      <p:cBhvr>
                                        <p:cTn id="31" dur="1000"/>
                                        <p:tgtEl>
                                          <p:spTgt spid="9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build="p" bldLvl="5" animBg="1" advAuto="0"/>
      <p:bldP spid="918" grpId="0" animBg="1" advAuto="0"/>
      <p:bldP spid="921" grpId="0" animBg="1" advAuto="0"/>
      <p:bldP spid="922"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4" name="Shape 1014"/>
          <p:cNvSpPr>
            <a:spLocks noGrp="1"/>
          </p:cNvSpPr>
          <p:nvPr>
            <p:ph type="title"/>
          </p:nvPr>
        </p:nvSpPr>
        <p:spPr>
          <a:prstGeom prst="rect">
            <a:avLst/>
          </a:prstGeom>
        </p:spPr>
        <p:txBody>
          <a:bodyPr/>
          <a:lstStyle/>
          <a:p>
            <a:pPr defTabSz="490727">
              <a:defRPr sz="6719"/>
            </a:pPr>
            <a:r>
              <a:t>Another problem: </a:t>
            </a:r>
          </a:p>
          <a:p>
            <a:pPr defTabSz="490727">
              <a:defRPr sz="6719"/>
            </a:pPr>
            <a:r>
              <a:t>Gas depletion</a:t>
            </a:r>
          </a:p>
        </p:txBody>
      </p:sp>
      <p:sp>
        <p:nvSpPr>
          <p:cNvPr id="1015" name="Shape 1015"/>
          <p:cNvSpPr>
            <a:spLocks noGrp="1"/>
          </p:cNvSpPr>
          <p:nvPr>
            <p:ph type="body" sz="half" idx="1"/>
          </p:nvPr>
        </p:nvSpPr>
        <p:spPr>
          <a:xfrm>
            <a:off x="214193" y="2774078"/>
            <a:ext cx="12576415" cy="3240156"/>
          </a:xfrm>
          <a:prstGeom prst="rect">
            <a:avLst/>
          </a:prstGeom>
        </p:spPr>
        <p:txBody>
          <a:bodyPr/>
          <a:lstStyle/>
          <a:p>
            <a:pPr marL="386715" indent="-386715" defTabSz="508254">
              <a:spcBef>
                <a:spcPts val="800"/>
              </a:spcBef>
              <a:defRPr sz="4785"/>
            </a:pPr>
            <a:r>
              <a:t>Recall: Ethereum uses currency called "gas" </a:t>
            </a:r>
          </a:p>
          <a:p>
            <a:pPr marL="977529" lvl="1" indent="-590814" defTabSz="508254">
              <a:spcBef>
                <a:spcPts val="800"/>
              </a:spcBef>
              <a:defRPr sz="4785"/>
            </a:pPr>
            <a:r>
              <a:t>Prevents DoS</a:t>
            </a:r>
          </a:p>
          <a:p>
            <a:pPr marL="977529" lvl="1" indent="-590814" defTabSz="508254">
              <a:spcBef>
                <a:spcPts val="800"/>
              </a:spcBef>
              <a:defRPr sz="4785"/>
            </a:pPr>
            <a:r>
              <a:t>Charges fairly for computation costs</a:t>
            </a:r>
          </a:p>
        </p:txBody>
      </p:sp>
      <p:grpSp>
        <p:nvGrpSpPr>
          <p:cNvPr id="1026" name="Group 1026"/>
          <p:cNvGrpSpPr/>
          <p:nvPr/>
        </p:nvGrpSpPr>
        <p:grpSpPr>
          <a:xfrm>
            <a:off x="23248" y="6184812"/>
            <a:ext cx="12972174" cy="3461873"/>
            <a:chOff x="0" y="0"/>
            <a:chExt cx="12972173" cy="3461872"/>
          </a:xfrm>
        </p:grpSpPr>
        <p:sp>
          <p:nvSpPr>
            <p:cNvPr id="1016" name="Shape 1016"/>
            <p:cNvSpPr/>
            <p:nvPr/>
          </p:nvSpPr>
          <p:spPr>
            <a:xfrm>
              <a:off x="125927" y="23662"/>
              <a:ext cx="12846247" cy="3438211"/>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grpSp>
          <p:nvGrpSpPr>
            <p:cNvPr id="1020" name="Group 1020"/>
            <p:cNvGrpSpPr/>
            <p:nvPr/>
          </p:nvGrpSpPr>
          <p:grpSpPr>
            <a:xfrm>
              <a:off x="5665600" y="391109"/>
              <a:ext cx="2249951" cy="2856704"/>
              <a:chOff x="-11241" y="-170731"/>
              <a:chExt cx="2249950" cy="2856702"/>
            </a:xfrm>
          </p:grpSpPr>
          <p:sp>
            <p:nvSpPr>
              <p:cNvPr id="1017" name="Shape 1017"/>
              <p:cNvSpPr/>
              <p:nvPr/>
            </p:nvSpPr>
            <p:spPr>
              <a:xfrm>
                <a:off x="0" y="0"/>
                <a:ext cx="2227468" cy="2685972"/>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18" name="pasted-image.pdf"/>
              <p:cNvPicPr>
                <a:picLocks noChangeAspect="1"/>
              </p:cNvPicPr>
              <p:nvPr/>
            </p:nvPicPr>
            <p:blipFill>
              <a:blip r:embed="rId3">
                <a:extLst/>
              </a:blip>
              <a:stretch>
                <a:fillRect/>
              </a:stretch>
            </p:blipFill>
            <p:spPr>
              <a:xfrm>
                <a:off x="701081" y="1294624"/>
                <a:ext cx="1512440" cy="1347113"/>
              </a:xfrm>
              <a:prstGeom prst="rect">
                <a:avLst/>
              </a:prstGeom>
              <a:ln w="12700" cap="flat">
                <a:noFill/>
                <a:miter lim="400000"/>
              </a:ln>
              <a:effectLst/>
            </p:spPr>
          </p:pic>
          <p:sp>
            <p:nvSpPr>
              <p:cNvPr id="1019" name="Shape 1019"/>
              <p:cNvSpPr/>
              <p:nvPr/>
            </p:nvSpPr>
            <p:spPr>
              <a:xfrm>
                <a:off x="-11242" y="-170732"/>
                <a:ext cx="2249951" cy="1493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000" b="1">
                    <a:latin typeface="Courier"/>
                    <a:ea typeface="Courier"/>
                    <a:cs typeface="Courier"/>
                    <a:sym typeface="Courier"/>
                  </a:defRPr>
                </a:lvl1pPr>
              </a:lstStyle>
              <a:p>
                <a:r>
                  <a:t>Smart Contract</a:t>
                </a:r>
              </a:p>
            </p:txBody>
          </p:sp>
        </p:grpSp>
        <p:sp>
          <p:nvSpPr>
            <p:cNvPr id="1021" name="Shape 1021"/>
            <p:cNvSpPr/>
            <p:nvPr/>
          </p:nvSpPr>
          <p:spPr>
            <a:xfrm>
              <a:off x="0" y="0"/>
              <a:ext cx="3020920" cy="732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800" b="1">
                  <a:latin typeface="Palatino"/>
                  <a:ea typeface="Palatino"/>
                  <a:cs typeface="Palatino"/>
                  <a:sym typeface="Palatino"/>
                </a:defRPr>
              </a:lvl1pPr>
            </a:lstStyle>
            <a:p>
              <a:r>
                <a:t>Blockchain</a:t>
              </a:r>
            </a:p>
          </p:txBody>
        </p:sp>
        <p:sp>
          <p:nvSpPr>
            <p:cNvPr id="1022" name="Shape 1022"/>
            <p:cNvSpPr/>
            <p:nvPr/>
          </p:nvSpPr>
          <p:spPr>
            <a:xfrm>
              <a:off x="1764338" y="816492"/>
              <a:ext cx="1890571" cy="2384394"/>
            </a:xfrm>
            <a:prstGeom prst="rect">
              <a:avLst/>
            </a:prstGeom>
            <a:solidFill>
              <a:schemeClr val="accent1">
                <a:satOff val="-3355"/>
                <a:lumOff val="26614"/>
              </a:schemeClr>
            </a:solidFill>
            <a:ln w="50800" cap="flat">
              <a:solidFill>
                <a:srgbClr val="000000"/>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1023" name="Shape 1023"/>
            <p:cNvSpPr/>
            <p:nvPr/>
          </p:nvSpPr>
          <p:spPr>
            <a:xfrm>
              <a:off x="1938157" y="771812"/>
              <a:ext cx="2382165" cy="1580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3000" b="1">
                  <a:latin typeface="Courier"/>
                  <a:ea typeface="Courier"/>
                  <a:cs typeface="Courier"/>
                  <a:sym typeface="Courier"/>
                </a:defRPr>
              </a:pPr>
              <a:r>
                <a:t>TC</a:t>
              </a:r>
            </a:p>
            <a:p>
              <a:pPr algn="l">
                <a:defRPr sz="3000" b="1">
                  <a:latin typeface="Courier"/>
                  <a:ea typeface="Courier"/>
                  <a:cs typeface="Courier"/>
                  <a:sym typeface="Courier"/>
                </a:defRPr>
              </a:pPr>
              <a:r>
                <a:t>Account</a:t>
              </a:r>
            </a:p>
          </p:txBody>
        </p:sp>
        <p:sp>
          <p:nvSpPr>
            <p:cNvPr id="1024" name="Shape 1024"/>
            <p:cNvSpPr/>
            <p:nvPr/>
          </p:nvSpPr>
          <p:spPr>
            <a:xfrm>
              <a:off x="4018743" y="965287"/>
              <a:ext cx="1308423"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t>msg,</a:t>
              </a:r>
            </a:p>
            <a:p>
              <a:pPr>
                <a:defRPr b="1">
                  <a:solidFill>
                    <a:schemeClr val="accent3">
                      <a:hueOff val="-333990"/>
                      <a:satOff val="3917"/>
                      <a:lumOff val="-6666"/>
                    </a:schemeClr>
                  </a:solidFill>
                  <a:latin typeface="Helvetica"/>
                  <a:ea typeface="Helvetica"/>
                  <a:cs typeface="Helvetica"/>
                  <a:sym typeface="Helvetica"/>
                </a:defRPr>
              </a:pPr>
              <a:r>
                <a:t>$gas</a:t>
              </a:r>
            </a:p>
          </p:txBody>
        </p:sp>
        <p:sp>
          <p:nvSpPr>
            <p:cNvPr id="1025" name="Shape 1025"/>
            <p:cNvSpPr/>
            <p:nvPr/>
          </p:nvSpPr>
          <p:spPr>
            <a:xfrm>
              <a:off x="3649233" y="2325447"/>
              <a:ext cx="238216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grpSp>
        <p:nvGrpSpPr>
          <p:cNvPr id="1033" name="Group 1033"/>
          <p:cNvGrpSpPr/>
          <p:nvPr/>
        </p:nvGrpSpPr>
        <p:grpSpPr>
          <a:xfrm>
            <a:off x="7909933" y="6487397"/>
            <a:ext cx="4321036" cy="2856703"/>
            <a:chOff x="0" y="0"/>
            <a:chExt cx="4321034" cy="2856702"/>
          </a:xfrm>
        </p:grpSpPr>
        <p:grpSp>
          <p:nvGrpSpPr>
            <p:cNvPr id="1030" name="Group 1030"/>
            <p:cNvGrpSpPr/>
            <p:nvPr/>
          </p:nvGrpSpPr>
          <p:grpSpPr>
            <a:xfrm>
              <a:off x="2071083" y="0"/>
              <a:ext cx="2249952" cy="2856703"/>
              <a:chOff x="-11241" y="-170731"/>
              <a:chExt cx="2249950" cy="2856702"/>
            </a:xfrm>
          </p:grpSpPr>
          <p:sp>
            <p:nvSpPr>
              <p:cNvPr id="1027" name="Shape 1027"/>
              <p:cNvSpPr/>
              <p:nvPr/>
            </p:nvSpPr>
            <p:spPr>
              <a:xfrm>
                <a:off x="0" y="0"/>
                <a:ext cx="2227468" cy="2685972"/>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28" name="pasted-image.pdf"/>
              <p:cNvPicPr>
                <a:picLocks noChangeAspect="1"/>
              </p:cNvPicPr>
              <p:nvPr/>
            </p:nvPicPr>
            <p:blipFill>
              <a:blip r:embed="rId3">
                <a:extLst/>
              </a:blip>
              <a:stretch>
                <a:fillRect/>
              </a:stretch>
            </p:blipFill>
            <p:spPr>
              <a:xfrm>
                <a:off x="701081" y="1294624"/>
                <a:ext cx="1512440" cy="1347113"/>
              </a:xfrm>
              <a:prstGeom prst="rect">
                <a:avLst/>
              </a:prstGeom>
              <a:ln w="12700" cap="flat">
                <a:noFill/>
                <a:miter lim="400000"/>
              </a:ln>
              <a:effectLst/>
            </p:spPr>
          </p:pic>
          <p:sp>
            <p:nvSpPr>
              <p:cNvPr id="1029" name="Shape 1029"/>
              <p:cNvSpPr/>
              <p:nvPr/>
            </p:nvSpPr>
            <p:spPr>
              <a:xfrm>
                <a:off x="-11242" y="-170732"/>
                <a:ext cx="2249951" cy="14930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3000" b="1">
                    <a:latin typeface="Courier"/>
                    <a:ea typeface="Courier"/>
                    <a:cs typeface="Courier"/>
                    <a:sym typeface="Courier"/>
                  </a:defRPr>
                </a:lvl1pPr>
              </a:lstStyle>
              <a:p>
                <a:r>
                  <a:t>Smart Contract'</a:t>
                </a:r>
              </a:p>
            </p:txBody>
          </p:sp>
        </p:grpSp>
        <p:sp>
          <p:nvSpPr>
            <p:cNvPr id="1031" name="Shape 1031"/>
            <p:cNvSpPr/>
            <p:nvPr/>
          </p:nvSpPr>
          <p:spPr>
            <a:xfrm>
              <a:off x="0" y="1934338"/>
              <a:ext cx="2382165"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032" name="Shape 1032"/>
            <p:cNvSpPr/>
            <p:nvPr/>
          </p:nvSpPr>
          <p:spPr>
            <a:xfrm>
              <a:off x="375241" y="593154"/>
              <a:ext cx="129011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t>msg'</a:t>
              </a:r>
            </a:p>
            <a:p>
              <a:pPr>
                <a:defRPr b="1">
                  <a:solidFill>
                    <a:schemeClr val="accent3">
                      <a:hueOff val="-333990"/>
                      <a:satOff val="3917"/>
                      <a:lumOff val="-6666"/>
                    </a:schemeClr>
                  </a:solidFill>
                  <a:latin typeface="Helvetica"/>
                  <a:ea typeface="Helvetica"/>
                  <a:cs typeface="Helvetica"/>
                  <a:sym typeface="Helvetica"/>
                </a:defRPr>
              </a:pPr>
              <a:r>
                <a:t>$gas'</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43</a:t>
            </a:fld>
            <a:endParaRPr lang="uk-UA"/>
          </a:p>
        </p:txBody>
      </p:sp>
    </p:spTree>
    <p:custDataLst>
      <p:tags r:id="rId1"/>
    </p:custDataLst>
    <p:extLst>
      <p:ext uri="{BB962C8B-B14F-4D97-AF65-F5344CB8AC3E}">
        <p14:creationId xmlns:p14="http://schemas.microsoft.com/office/powerpoint/2010/main" val="1734529908"/>
      </p:ext>
    </p:extLst>
  </p:cSld>
  <p:clrMapOvr>
    <a:masterClrMapping/>
  </p:clrMapOvr>
  <p:transition spd="slow" advTm="2667"/>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1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0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0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0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p:tmAbs val="0"/>
                                  </p:iterate>
                                  <p:childTnLst>
                                    <p:set>
                                      <p:cBhvr>
                                        <p:cTn id="20" fill="hold"/>
                                        <p:tgtEl>
                                          <p:spTgt spid="1026"/>
                                        </p:tgtEl>
                                        <p:attrNameLst>
                                          <p:attrName>style.visibility</p:attrName>
                                        </p:attrNameLst>
                                      </p:cBhvr>
                                      <p:to>
                                        <p:strVal val="visible"/>
                                      </p:to>
                                    </p:set>
                                    <p:animEffect transition="in" filter="wipe(left)">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p:tmAbs val="0"/>
                                  </p:iterate>
                                  <p:childTnLst>
                                    <p:set>
                                      <p:cBhvr>
                                        <p:cTn id="25" fill="hold"/>
                                        <p:tgtEl>
                                          <p:spTgt spid="1033"/>
                                        </p:tgtEl>
                                        <p:attrNameLst>
                                          <p:attrName>style.visibility</p:attrName>
                                        </p:attrNameLst>
                                      </p:cBhvr>
                                      <p:to>
                                        <p:strVal val="visible"/>
                                      </p:to>
                                    </p:set>
                                    <p:animEffect transition="in" filter="wipe(left)">
                                      <p:cBhvr>
                                        <p:cTn id="26" dur="10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 grpId="0" build="p" bldLvl="5" animBg="1" advAuto="0"/>
      <p:bldP spid="1026" grpId="0" animBg="1" advAuto="0"/>
      <p:bldP spid="103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5" name="Shape 1035"/>
          <p:cNvSpPr>
            <a:spLocks noGrp="1"/>
          </p:cNvSpPr>
          <p:nvPr>
            <p:ph type="title"/>
          </p:nvPr>
        </p:nvSpPr>
        <p:spPr>
          <a:xfrm>
            <a:off x="332014" y="9071"/>
            <a:ext cx="12340773" cy="2303224"/>
          </a:xfrm>
          <a:prstGeom prst="rect">
            <a:avLst/>
          </a:prstGeom>
        </p:spPr>
        <p:txBody>
          <a:bodyPr/>
          <a:lstStyle/>
          <a:p>
            <a:pPr defTabSz="525779">
              <a:defRPr sz="7200"/>
            </a:pPr>
            <a:r>
              <a:t>Another problem:</a:t>
            </a:r>
          </a:p>
          <a:p>
            <a:pPr defTabSz="525779">
              <a:defRPr sz="7200"/>
            </a:pPr>
            <a:r>
              <a:t>Gas depletion</a:t>
            </a:r>
          </a:p>
        </p:txBody>
      </p:sp>
      <p:sp>
        <p:nvSpPr>
          <p:cNvPr id="1036" name="Shape 1036"/>
          <p:cNvSpPr>
            <a:spLocks noGrp="1"/>
          </p:cNvSpPr>
          <p:nvPr>
            <p:ph type="body" sz="half" idx="1"/>
          </p:nvPr>
        </p:nvSpPr>
        <p:spPr>
          <a:xfrm>
            <a:off x="333936" y="2565548"/>
            <a:ext cx="11950009" cy="2501728"/>
          </a:xfrm>
          <a:prstGeom prst="rect">
            <a:avLst/>
          </a:prstGeom>
        </p:spPr>
        <p:txBody>
          <a:bodyPr/>
          <a:lstStyle/>
          <a:p>
            <a:pPr marL="315594" indent="-315594" defTabSz="414781">
              <a:spcBef>
                <a:spcPts val="700"/>
              </a:spcBef>
              <a:defRPr sz="3905"/>
            </a:pPr>
            <a:r>
              <a:t>TC service needs to initiate call to return data </a:t>
            </a:r>
            <a:r>
              <a:rPr i="1"/>
              <a:t>A </a:t>
            </a:r>
          </a:p>
          <a:p>
            <a:pPr marL="315594" indent="-315594" defTabSz="414781">
              <a:spcBef>
                <a:spcPts val="700"/>
              </a:spcBef>
              <a:defRPr sz="3905"/>
            </a:pPr>
            <a:r>
              <a:t>TC must pay gas cost for this return call… yet avoid </a:t>
            </a:r>
            <a:r>
              <a:rPr i="1"/>
              <a:t>malicious gas-depletion calls from other contracts</a:t>
            </a:r>
          </a:p>
        </p:txBody>
      </p:sp>
      <p:grpSp>
        <p:nvGrpSpPr>
          <p:cNvPr id="1061" name="Group 1061"/>
          <p:cNvGrpSpPr/>
          <p:nvPr/>
        </p:nvGrpSpPr>
        <p:grpSpPr>
          <a:xfrm>
            <a:off x="2726558" y="5320528"/>
            <a:ext cx="7709051" cy="4206611"/>
            <a:chOff x="0" y="0"/>
            <a:chExt cx="7709049" cy="4206609"/>
          </a:xfrm>
        </p:grpSpPr>
        <p:sp>
          <p:nvSpPr>
            <p:cNvPr id="1037" name="Shape 1037"/>
            <p:cNvSpPr/>
            <p:nvPr/>
          </p:nvSpPr>
          <p:spPr>
            <a:xfrm>
              <a:off x="0" y="12906"/>
              <a:ext cx="5098033" cy="4193704"/>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1038" name="Shape 1038"/>
            <p:cNvSpPr/>
            <p:nvPr/>
          </p:nvSpPr>
          <p:spPr>
            <a:xfrm>
              <a:off x="2717982" y="264844"/>
              <a:ext cx="4991068" cy="3564659"/>
            </a:xfrm>
            <a:prstGeom prst="roundRect">
              <a:avLst>
                <a:gd name="adj" fmla="val 15000"/>
              </a:avLst>
            </a:prstGeom>
            <a:solidFill>
              <a:srgbClr val="9FF0EA">
                <a:alpha val="51029"/>
              </a:srgbClr>
            </a:solidFill>
            <a:ln w="50800" cap="flat">
              <a:solidFill>
                <a:srgbClr val="000000">
                  <a:alpha val="51029"/>
                </a:srgbClr>
              </a:solidFill>
              <a:prstDash val="solid"/>
              <a:miter lim="400000"/>
            </a:ln>
            <a:effectLst>
              <a:outerShdw blurRad="38100" dist="25400" dir="5400000" rotWithShape="0">
                <a:srgbClr val="000000">
                  <a:alpha val="31744"/>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1042" name="Group 1042"/>
            <p:cNvGrpSpPr/>
            <p:nvPr/>
          </p:nvGrpSpPr>
          <p:grpSpPr>
            <a:xfrm>
              <a:off x="390467" y="1021385"/>
              <a:ext cx="1790948" cy="2176746"/>
              <a:chOff x="-8948" y="-38727"/>
              <a:chExt cx="1790947" cy="2176744"/>
            </a:xfrm>
          </p:grpSpPr>
          <p:sp>
            <p:nvSpPr>
              <p:cNvPr id="1039" name="Shape 1039"/>
              <p:cNvSpPr/>
              <p:nvPr/>
            </p:nvSpPr>
            <p:spPr>
              <a:xfrm>
                <a:off x="0" y="0"/>
                <a:ext cx="1773051" cy="2138017"/>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40" name="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633" y="940177"/>
                <a:ext cx="1305317" cy="1162630"/>
              </a:xfrm>
              <a:prstGeom prst="rect">
                <a:avLst/>
              </a:prstGeom>
              <a:ln w="12700" cap="flat">
                <a:noFill/>
                <a:miter lim="400000"/>
              </a:ln>
              <a:effectLst/>
            </p:spPr>
          </p:pic>
          <p:sp>
            <p:nvSpPr>
              <p:cNvPr id="1041" name="Shape 1041"/>
              <p:cNvSpPr/>
              <p:nvPr/>
            </p:nvSpPr>
            <p:spPr>
              <a:xfrm>
                <a:off x="-8949" y="-38728"/>
                <a:ext cx="1790948" cy="897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300" b="1">
                    <a:latin typeface="Courier"/>
                    <a:ea typeface="Courier"/>
                    <a:cs typeface="Courier"/>
                    <a:sym typeface="Courier"/>
                  </a:defRPr>
                </a:pPr>
                <a:r>
                  <a:t>Flight</a:t>
                </a:r>
              </a:p>
              <a:p>
                <a:pPr algn="l">
                  <a:defRPr sz="2300" b="1">
                    <a:latin typeface="Courier"/>
                    <a:ea typeface="Courier"/>
                    <a:cs typeface="Courier"/>
                    <a:sym typeface="Courier"/>
                  </a:defRPr>
                </a:pPr>
                <a:r>
                  <a:t>Insurance</a:t>
                </a:r>
              </a:p>
            </p:txBody>
          </p:sp>
        </p:grpSp>
        <p:grpSp>
          <p:nvGrpSpPr>
            <p:cNvPr id="1051" name="Group 1051"/>
            <p:cNvGrpSpPr/>
            <p:nvPr/>
          </p:nvGrpSpPr>
          <p:grpSpPr>
            <a:xfrm>
              <a:off x="5453905" y="1303446"/>
              <a:ext cx="2064107" cy="2022979"/>
              <a:chOff x="0" y="0"/>
              <a:chExt cx="2064106" cy="2022977"/>
            </a:xfrm>
          </p:grpSpPr>
          <p:grpSp>
            <p:nvGrpSpPr>
              <p:cNvPr id="1049" name="Group 1049"/>
              <p:cNvGrpSpPr/>
              <p:nvPr/>
            </p:nvGrpSpPr>
            <p:grpSpPr>
              <a:xfrm>
                <a:off x="-1" y="-1"/>
                <a:ext cx="2020133" cy="2014105"/>
                <a:chOff x="0" y="-1"/>
                <a:chExt cx="2020131" cy="2014103"/>
              </a:xfrm>
            </p:grpSpPr>
            <p:pic>
              <p:nvPicPr>
                <p:cNvPr id="1043" name="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3" y="-1"/>
                  <a:ext cx="2020104" cy="217060"/>
                </a:xfrm>
                <a:prstGeom prst="rect">
                  <a:avLst/>
                </a:prstGeom>
                <a:ln w="12700" cap="flat">
                  <a:noFill/>
                  <a:miter lim="400000"/>
                </a:ln>
                <a:effectLst/>
              </p:spPr>
            </p:pic>
            <p:pic>
              <p:nvPicPr>
                <p:cNvPr id="1044"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627640" y="627644"/>
                  <a:ext cx="1498528" cy="243238"/>
                </a:xfrm>
                <a:prstGeom prst="rect">
                  <a:avLst/>
                </a:prstGeom>
                <a:ln w="12700" cap="flat">
                  <a:noFill/>
                  <a:miter lim="400000"/>
                </a:ln>
                <a:effectLst/>
              </p:spPr>
            </p:pic>
            <p:pic>
              <p:nvPicPr>
                <p:cNvPr id="1045"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1136919" y="648681"/>
                  <a:ext cx="1498528" cy="267886"/>
                </a:xfrm>
                <a:prstGeom prst="rect">
                  <a:avLst/>
                </a:prstGeom>
                <a:ln w="12700" cap="flat">
                  <a:noFill/>
                  <a:miter lim="400000"/>
                </a:ln>
                <a:effectLst/>
              </p:spPr>
            </p:pic>
            <p:pic>
              <p:nvPicPr>
                <p:cNvPr id="1046" name="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3" y="1359014"/>
                  <a:ext cx="2020104" cy="185435"/>
                </a:xfrm>
                <a:prstGeom prst="rect">
                  <a:avLst/>
                </a:prstGeom>
                <a:ln w="12700" cap="flat">
                  <a:noFill/>
                  <a:miter lim="400000"/>
                </a:ln>
                <a:effectLst/>
              </p:spPr>
            </p:pic>
            <p:pic>
              <p:nvPicPr>
                <p:cNvPr id="1047" name="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6441" y="1572103"/>
                  <a:ext cx="667156" cy="442000"/>
                </a:xfrm>
                <a:prstGeom prst="rect">
                  <a:avLst/>
                </a:prstGeom>
                <a:ln w="12700" cap="flat">
                  <a:noFill/>
                  <a:miter lim="400000"/>
                </a:ln>
                <a:effectLst/>
              </p:spPr>
            </p:pic>
            <p:sp>
              <p:nvSpPr>
                <p:cNvPr id="1048" name="Shape 1048"/>
                <p:cNvSpPr/>
                <p:nvPr/>
              </p:nvSpPr>
              <p:spPr>
                <a:xfrm>
                  <a:off x="838680" y="256941"/>
                  <a:ext cx="697429" cy="486952"/>
                </a:xfrm>
                <a:prstGeom prst="rect">
                  <a:avLst/>
                </a:prstGeom>
                <a:noFill/>
                <a:ln w="12700" cap="flat">
                  <a:noFill/>
                  <a:miter lim="400000"/>
                </a:ln>
                <a:effectLst/>
              </p:spPr>
              <p:txBody>
                <a:bodyPr wrap="square" lIns="50800" tIns="50800" rIns="50800" bIns="50800" numCol="1" anchor="ctr">
                  <a:noAutofit/>
                </a:bodyPr>
                <a:lstStyle/>
                <a:p>
                  <a:endParaRPr/>
                </a:p>
              </p:txBody>
            </p:sp>
          </p:grpSp>
          <p:sp>
            <p:nvSpPr>
              <p:cNvPr id="1050" name="Shape 1050"/>
              <p:cNvSpPr/>
              <p:nvPr/>
            </p:nvSpPr>
            <p:spPr>
              <a:xfrm>
                <a:off x="1290713" y="1536027"/>
                <a:ext cx="773394" cy="486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r>
                  <a:t>SGX</a:t>
                </a:r>
              </a:p>
            </p:txBody>
          </p:sp>
        </p:grpSp>
        <p:grpSp>
          <p:nvGrpSpPr>
            <p:cNvPr id="1055" name="Group 1055"/>
            <p:cNvGrpSpPr/>
            <p:nvPr/>
          </p:nvGrpSpPr>
          <p:grpSpPr>
            <a:xfrm>
              <a:off x="5667921" y="767922"/>
              <a:ext cx="1532661" cy="2091860"/>
              <a:chOff x="0" y="0"/>
              <a:chExt cx="1532660" cy="2091858"/>
            </a:xfrm>
          </p:grpSpPr>
          <p:sp>
            <p:nvSpPr>
              <p:cNvPr id="1052" name="Shape 1052"/>
              <p:cNvSpPr/>
              <p:nvPr/>
            </p:nvSpPr>
            <p:spPr>
              <a:xfrm>
                <a:off x="-1" y="756940"/>
                <a:ext cx="1532662" cy="1194886"/>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053" name="Shape 1053"/>
              <p:cNvSpPr/>
              <p:nvPr/>
            </p:nvSpPr>
            <p:spPr>
              <a:xfrm>
                <a:off x="-1" y="616907"/>
                <a:ext cx="1532662" cy="1474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a:latin typeface="Droid Sans"/>
                    <a:ea typeface="Droid Sans"/>
                    <a:cs typeface="Droid Sans"/>
                    <a:sym typeface="Droid Sans"/>
                  </a:defRPr>
                </a:pPr>
                <a:r>
                  <a:t>Town</a:t>
                </a:r>
              </a:p>
              <a:p>
                <a:pPr defTabSz="1733973">
                  <a:defRPr>
                    <a:latin typeface="Droid Sans"/>
                    <a:ea typeface="Droid Sans"/>
                    <a:cs typeface="Droid Sans"/>
                    <a:sym typeface="Droid Sans"/>
                  </a:defRPr>
                </a:pPr>
                <a:r>
                  <a:t>Crier</a:t>
                </a:r>
              </a:p>
            </p:txBody>
          </p:sp>
          <p:pic>
            <p:nvPicPr>
              <p:cNvPr id="1054" name="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0629" y="0"/>
                <a:ext cx="771406" cy="1025810"/>
              </a:xfrm>
              <a:prstGeom prst="rect">
                <a:avLst/>
              </a:prstGeom>
              <a:ln w="12700" cap="flat">
                <a:noFill/>
                <a:miter lim="400000"/>
              </a:ln>
              <a:effectLst/>
            </p:spPr>
          </p:pic>
        </p:grpSp>
        <p:sp>
          <p:nvSpPr>
            <p:cNvPr id="1056" name="Shape 1056"/>
            <p:cNvSpPr/>
            <p:nvPr/>
          </p:nvSpPr>
          <p:spPr>
            <a:xfrm>
              <a:off x="150354" y="0"/>
              <a:ext cx="2475535" cy="7575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atin typeface="Palatino"/>
                  <a:ea typeface="Palatino"/>
                  <a:cs typeface="Palatino"/>
                  <a:sym typeface="Palatino"/>
                </a:defRPr>
              </a:lvl1pPr>
            </a:lstStyle>
            <a:p>
              <a:r>
                <a:t>Blockchain</a:t>
              </a:r>
            </a:p>
          </p:txBody>
        </p:sp>
        <p:grpSp>
          <p:nvGrpSpPr>
            <p:cNvPr id="1060" name="Group 1060"/>
            <p:cNvGrpSpPr/>
            <p:nvPr/>
          </p:nvGrpSpPr>
          <p:grpSpPr>
            <a:xfrm>
              <a:off x="2982001" y="930268"/>
              <a:ext cx="1790948" cy="2233811"/>
              <a:chOff x="-8948" y="-95792"/>
              <a:chExt cx="1790947" cy="2233809"/>
            </a:xfrm>
          </p:grpSpPr>
          <p:sp>
            <p:nvSpPr>
              <p:cNvPr id="1057" name="Shape 1057"/>
              <p:cNvSpPr/>
              <p:nvPr/>
            </p:nvSpPr>
            <p:spPr>
              <a:xfrm>
                <a:off x="0" y="0"/>
                <a:ext cx="1773051" cy="2138017"/>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58" name="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633" y="940177"/>
                <a:ext cx="1305317" cy="1162630"/>
              </a:xfrm>
              <a:prstGeom prst="rect">
                <a:avLst/>
              </a:prstGeom>
              <a:ln w="12700" cap="flat">
                <a:noFill/>
                <a:miter lim="400000"/>
              </a:ln>
              <a:effectLst/>
            </p:spPr>
          </p:pic>
          <p:sp>
            <p:nvSpPr>
              <p:cNvPr id="1059" name="Shape 1059"/>
              <p:cNvSpPr/>
              <p:nvPr/>
            </p:nvSpPr>
            <p:spPr>
              <a:xfrm>
                <a:off x="-8949" y="-95793"/>
                <a:ext cx="1790948" cy="1188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600" b="1">
                    <a:latin typeface="Courier"/>
                    <a:ea typeface="Courier"/>
                    <a:cs typeface="Courier"/>
                    <a:sym typeface="Courier"/>
                  </a:defRPr>
                </a:pPr>
                <a:r>
                  <a:t>TC</a:t>
                </a:r>
              </a:p>
              <a:p>
                <a:pPr algn="l">
                  <a:defRPr sz="2600" b="1">
                    <a:latin typeface="Courier"/>
                    <a:ea typeface="Courier"/>
                    <a:cs typeface="Courier"/>
                    <a:sym typeface="Courier"/>
                  </a:defRPr>
                </a:pPr>
                <a:r>
                  <a:t>Contract</a:t>
                </a:r>
              </a:p>
            </p:txBody>
          </p:sp>
        </p:grpSp>
      </p:grpSp>
      <p:sp>
        <p:nvSpPr>
          <p:cNvPr id="1062" name="Shape 1062"/>
          <p:cNvSpPr/>
          <p:nvPr/>
        </p:nvSpPr>
        <p:spPr>
          <a:xfrm>
            <a:off x="4956839" y="7941157"/>
            <a:ext cx="939274" cy="1"/>
          </a:xfrm>
          <a:prstGeom prst="line">
            <a:avLst/>
          </a:prstGeom>
          <a:ln w="127000">
            <a:solidFill>
              <a:schemeClr val="accent3">
                <a:hueOff val="-333990"/>
                <a:satOff val="3917"/>
                <a:lumOff val="-6666"/>
              </a:schemeClr>
            </a:solidFill>
            <a:miter lim="400000"/>
            <a:tailEnd type="triangle"/>
          </a:ln>
        </p:spPr>
        <p:txBody>
          <a:bodyPr lIns="50800" tIns="50800" rIns="50800" bIns="50800" anchor="ctr"/>
          <a:lstStyle/>
          <a:p>
            <a:pPr>
              <a:defRPr sz="2400"/>
            </a:pPr>
            <a:endParaRPr/>
          </a:p>
        </p:txBody>
      </p:sp>
      <p:sp>
        <p:nvSpPr>
          <p:cNvPr id="1063" name="Shape 1063"/>
          <p:cNvSpPr/>
          <p:nvPr/>
        </p:nvSpPr>
        <p:spPr>
          <a:xfrm flipH="1">
            <a:off x="4814564" y="6891652"/>
            <a:ext cx="939274" cy="1"/>
          </a:xfrm>
          <a:prstGeom prst="line">
            <a:avLst/>
          </a:prstGeom>
          <a:ln w="127000">
            <a:solidFill>
              <a:schemeClr val="accent5"/>
            </a:solidFill>
            <a:miter lim="400000"/>
            <a:tailEnd type="triangle"/>
          </a:ln>
        </p:spPr>
        <p:txBody>
          <a:bodyPr lIns="50800" tIns="50800" rIns="50800" bIns="50800" anchor="ctr"/>
          <a:lstStyle/>
          <a:p>
            <a:pPr>
              <a:defRPr sz="2400"/>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44</a:t>
            </a:fld>
            <a:endParaRPr lang="uk-UA"/>
          </a:p>
        </p:txBody>
      </p:sp>
    </p:spTree>
    <p:custDataLst>
      <p:tags r:id="rId1"/>
    </p:custDataLst>
    <p:extLst>
      <p:ext uri="{BB962C8B-B14F-4D97-AF65-F5344CB8AC3E}">
        <p14:creationId xmlns:p14="http://schemas.microsoft.com/office/powerpoint/2010/main" val="153655731"/>
      </p:ext>
    </p:extLst>
  </p:cSld>
  <p:clrMapOvr>
    <a:masterClrMapping/>
  </p:clrMapOvr>
  <p:transition spd="slow" advTm="911"/>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3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0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0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5" name="Shape 1065"/>
          <p:cNvSpPr>
            <a:spLocks noGrp="1"/>
          </p:cNvSpPr>
          <p:nvPr>
            <p:ph type="title"/>
          </p:nvPr>
        </p:nvSpPr>
        <p:spPr>
          <a:prstGeom prst="rect">
            <a:avLst/>
          </a:prstGeom>
        </p:spPr>
        <p:txBody>
          <a:bodyPr/>
          <a:lstStyle/>
          <a:p>
            <a:r>
              <a:t>Gas sustainability</a:t>
            </a:r>
          </a:p>
        </p:txBody>
      </p:sp>
      <p:sp>
        <p:nvSpPr>
          <p:cNvPr id="1066" name="Shape 1066"/>
          <p:cNvSpPr>
            <a:spLocks noGrp="1"/>
          </p:cNvSpPr>
          <p:nvPr>
            <p:ph type="body" sz="half" idx="1"/>
          </p:nvPr>
        </p:nvSpPr>
        <p:spPr>
          <a:xfrm>
            <a:off x="88230" y="2440807"/>
            <a:ext cx="12828340" cy="3506930"/>
          </a:xfrm>
          <a:prstGeom prst="rect">
            <a:avLst/>
          </a:prstGeom>
        </p:spPr>
        <p:txBody>
          <a:bodyPr/>
          <a:lstStyle/>
          <a:p>
            <a:pPr marL="0" indent="0" defTabSz="350520">
              <a:spcBef>
                <a:spcPts val="600"/>
              </a:spcBef>
              <a:buSzTx/>
              <a:buNone/>
              <a:defRPr sz="3300"/>
            </a:pPr>
            <a:r>
              <a:t>Fundamental and general availability property for compound smart contracts</a:t>
            </a:r>
            <a:endParaRPr i="1"/>
          </a:p>
          <a:p>
            <a:pPr marL="674158" lvl="1" indent="-407458" defTabSz="350520">
              <a:spcBef>
                <a:spcPts val="600"/>
              </a:spcBef>
              <a:defRPr sz="3300"/>
            </a:pPr>
            <a:r>
              <a:t>Informally: service never runs out of gas</a:t>
            </a:r>
          </a:p>
          <a:p>
            <a:pPr marL="674158" lvl="1" indent="-407458" defTabSz="350520">
              <a:spcBef>
                <a:spcPts val="600"/>
              </a:spcBef>
              <a:defRPr sz="3300"/>
            </a:pPr>
            <a:r>
              <a:t>Formal definition in paper</a:t>
            </a:r>
          </a:p>
          <a:p>
            <a:pPr marL="674158" lvl="1" indent="-407458" defTabSz="350520">
              <a:spcBef>
                <a:spcPts val="600"/>
              </a:spcBef>
              <a:defRPr sz="3300"/>
            </a:pPr>
            <a:r>
              <a:t>TC requires up-front deposit of gas (ether) from relying contract</a:t>
            </a:r>
          </a:p>
          <a:p>
            <a:pPr marL="674158" lvl="1" indent="-407458" defTabSz="350520">
              <a:spcBef>
                <a:spcPts val="600"/>
              </a:spcBef>
              <a:defRPr sz="3300"/>
            </a:pPr>
            <a:r>
              <a:t>Formal proof of gas sustainability for TC in paper</a:t>
            </a:r>
          </a:p>
        </p:txBody>
      </p:sp>
      <p:grpSp>
        <p:nvGrpSpPr>
          <p:cNvPr id="1091" name="Group 1091"/>
          <p:cNvGrpSpPr/>
          <p:nvPr/>
        </p:nvGrpSpPr>
        <p:grpSpPr>
          <a:xfrm>
            <a:off x="2704845" y="6190546"/>
            <a:ext cx="6383218" cy="3127858"/>
            <a:chOff x="-685868" y="-18976"/>
            <a:chExt cx="6383216" cy="3127857"/>
          </a:xfrm>
        </p:grpSpPr>
        <p:sp>
          <p:nvSpPr>
            <p:cNvPr id="1067" name="Shape 1067"/>
            <p:cNvSpPr/>
            <p:nvPr/>
          </p:nvSpPr>
          <p:spPr>
            <a:xfrm>
              <a:off x="-535476" y="9538"/>
              <a:ext cx="4303160" cy="3099343"/>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1068" name="Shape 1068"/>
            <p:cNvSpPr/>
            <p:nvPr/>
          </p:nvSpPr>
          <p:spPr>
            <a:xfrm>
              <a:off x="2008716" y="195732"/>
              <a:ext cx="3688632" cy="2634449"/>
            </a:xfrm>
            <a:prstGeom prst="roundRect">
              <a:avLst>
                <a:gd name="adj" fmla="val 15000"/>
              </a:avLst>
            </a:prstGeom>
            <a:solidFill>
              <a:srgbClr val="9FF0EA">
                <a:alpha val="51029"/>
              </a:srgbClr>
            </a:solidFill>
            <a:ln w="50800" cap="flat">
              <a:solidFill>
                <a:srgbClr val="000000">
                  <a:alpha val="51029"/>
                </a:srgbClr>
              </a:solidFill>
              <a:prstDash val="solid"/>
              <a:miter lim="400000"/>
            </a:ln>
            <a:effectLst>
              <a:outerShdw blurRad="38100" dist="25400" dir="5400000" rotWithShape="0">
                <a:srgbClr val="000000">
                  <a:alpha val="31744"/>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1072" name="Group 1072"/>
            <p:cNvGrpSpPr/>
            <p:nvPr/>
          </p:nvGrpSpPr>
          <p:grpSpPr>
            <a:xfrm>
              <a:off x="273754" y="783472"/>
              <a:ext cx="1331802" cy="1580097"/>
              <a:chOff x="-21432" y="0"/>
              <a:chExt cx="1331800" cy="1580095"/>
            </a:xfrm>
          </p:grpSpPr>
          <p:sp>
            <p:nvSpPr>
              <p:cNvPr id="1069" name="Shape 1069"/>
              <p:cNvSpPr/>
              <p:nvPr/>
            </p:nvSpPr>
            <p:spPr>
              <a:xfrm>
                <a:off x="0" y="0"/>
                <a:ext cx="1310368" cy="1580095"/>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70" name="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473" y="694835"/>
                <a:ext cx="964690" cy="859238"/>
              </a:xfrm>
              <a:prstGeom prst="rect">
                <a:avLst/>
              </a:prstGeom>
              <a:ln w="12700" cap="flat">
                <a:noFill/>
                <a:miter lim="400000"/>
              </a:ln>
              <a:effectLst/>
            </p:spPr>
          </p:pic>
          <p:sp>
            <p:nvSpPr>
              <p:cNvPr id="1071" name="Shape 1071"/>
              <p:cNvSpPr/>
              <p:nvPr/>
            </p:nvSpPr>
            <p:spPr>
              <a:xfrm>
                <a:off x="-21432" y="108620"/>
                <a:ext cx="1323595" cy="663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300" b="1">
                    <a:latin typeface="Courier"/>
                    <a:ea typeface="Courier"/>
                    <a:cs typeface="Courier"/>
                    <a:sym typeface="Courier"/>
                  </a:defRPr>
                </a:pPr>
                <a:r>
                  <a:rPr sz="1600" dirty="0"/>
                  <a:t>Flight</a:t>
                </a:r>
              </a:p>
              <a:p>
                <a:pPr algn="l">
                  <a:defRPr sz="2300" b="1">
                    <a:latin typeface="Courier"/>
                    <a:ea typeface="Courier"/>
                    <a:cs typeface="Courier"/>
                    <a:sym typeface="Courier"/>
                  </a:defRPr>
                </a:pPr>
                <a:r>
                  <a:rPr sz="1600" dirty="0"/>
                  <a:t>Insurance</a:t>
                </a:r>
              </a:p>
            </p:txBody>
          </p:sp>
        </p:grpSp>
        <p:grpSp>
          <p:nvGrpSpPr>
            <p:cNvPr id="1081" name="Group 1081"/>
            <p:cNvGrpSpPr/>
            <p:nvPr/>
          </p:nvGrpSpPr>
          <p:grpSpPr>
            <a:xfrm>
              <a:off x="4030690" y="963307"/>
              <a:ext cx="1525472" cy="1513092"/>
              <a:chOff x="0" y="0"/>
              <a:chExt cx="1525470" cy="1513091"/>
            </a:xfrm>
          </p:grpSpPr>
          <p:grpSp>
            <p:nvGrpSpPr>
              <p:cNvPr id="1079" name="Group 1079"/>
              <p:cNvGrpSpPr/>
              <p:nvPr/>
            </p:nvGrpSpPr>
            <p:grpSpPr>
              <a:xfrm>
                <a:off x="-1" y="-1"/>
                <a:ext cx="1517621" cy="1513093"/>
                <a:chOff x="0" y="0"/>
                <a:chExt cx="1517619" cy="1513091"/>
              </a:xfrm>
            </p:grpSpPr>
            <p:pic>
              <p:nvPicPr>
                <p:cNvPr id="1073" name="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0" y="-1"/>
                  <a:ext cx="1517599" cy="163066"/>
                </a:xfrm>
                <a:prstGeom prst="rect">
                  <a:avLst/>
                </a:prstGeom>
                <a:ln w="12700" cap="flat">
                  <a:noFill/>
                  <a:miter lim="400000"/>
                </a:ln>
                <a:effectLst/>
              </p:spPr>
            </p:pic>
            <p:pic>
              <p:nvPicPr>
                <p:cNvPr id="1074" name="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471513" y="471516"/>
                  <a:ext cx="1125766" cy="182733"/>
                </a:xfrm>
                <a:prstGeom prst="rect">
                  <a:avLst/>
                </a:prstGeom>
                <a:ln w="12700" cap="flat">
                  <a:noFill/>
                  <a:miter lim="400000"/>
                </a:ln>
                <a:effectLst/>
              </p:spPr>
            </p:pic>
            <p:pic>
              <p:nvPicPr>
                <p:cNvPr id="1075" name="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854108" y="487320"/>
                  <a:ext cx="1125766" cy="201249"/>
                </a:xfrm>
                <a:prstGeom prst="rect">
                  <a:avLst/>
                </a:prstGeom>
                <a:ln w="12700" cap="flat">
                  <a:noFill/>
                  <a:miter lim="400000"/>
                </a:ln>
                <a:effectLst/>
              </p:spPr>
            </p:pic>
            <p:pic>
              <p:nvPicPr>
                <p:cNvPr id="1076" name="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0" y="1020956"/>
                  <a:ext cx="1517599" cy="139308"/>
                </a:xfrm>
                <a:prstGeom prst="rect">
                  <a:avLst/>
                </a:prstGeom>
                <a:ln w="12700" cap="flat">
                  <a:noFill/>
                  <a:miter lim="400000"/>
                </a:ln>
                <a:effectLst/>
              </p:spPr>
            </p:pic>
            <p:pic>
              <p:nvPicPr>
                <p:cNvPr id="1077" name="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8174" y="1181039"/>
                  <a:ext cx="501200" cy="332052"/>
                </a:xfrm>
                <a:prstGeom prst="rect">
                  <a:avLst/>
                </a:prstGeom>
                <a:ln w="12700" cap="flat">
                  <a:noFill/>
                  <a:miter lim="400000"/>
                </a:ln>
                <a:effectLst/>
              </p:spPr>
            </p:pic>
            <p:sp>
              <p:nvSpPr>
                <p:cNvPr id="1078" name="Shape 1078"/>
                <p:cNvSpPr/>
                <p:nvPr/>
              </p:nvSpPr>
              <p:spPr>
                <a:xfrm>
                  <a:off x="630057" y="193026"/>
                  <a:ext cx="523942" cy="365822"/>
                </a:xfrm>
                <a:prstGeom prst="rect">
                  <a:avLst/>
                </a:prstGeom>
                <a:noFill/>
                <a:ln w="12700" cap="flat">
                  <a:noFill/>
                  <a:miter lim="400000"/>
                </a:ln>
                <a:effectLst/>
              </p:spPr>
              <p:txBody>
                <a:bodyPr wrap="square" lIns="50800" tIns="50800" rIns="50800" bIns="50800" numCol="1" anchor="ctr">
                  <a:noAutofit/>
                </a:bodyPr>
                <a:lstStyle/>
                <a:p>
                  <a:endParaRPr/>
                </a:p>
              </p:txBody>
            </p:sp>
          </p:grpSp>
          <p:sp>
            <p:nvSpPr>
              <p:cNvPr id="1080" name="Shape 1080"/>
              <p:cNvSpPr/>
              <p:nvPr/>
            </p:nvSpPr>
            <p:spPr>
              <a:xfrm>
                <a:off x="953897" y="1135195"/>
                <a:ext cx="571574" cy="359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r>
                  <a:t>SGX</a:t>
                </a:r>
              </a:p>
            </p:txBody>
          </p:sp>
        </p:grpSp>
        <p:grpSp>
          <p:nvGrpSpPr>
            <p:cNvPr id="1085" name="Group 1085"/>
            <p:cNvGrpSpPr/>
            <p:nvPr/>
          </p:nvGrpSpPr>
          <p:grpSpPr>
            <a:xfrm>
              <a:off x="4188858" y="567530"/>
              <a:ext cx="1132708" cy="1545982"/>
              <a:chOff x="0" y="0"/>
              <a:chExt cx="1132707" cy="1545981"/>
            </a:xfrm>
          </p:grpSpPr>
          <p:sp>
            <p:nvSpPr>
              <p:cNvPr id="1082" name="Shape 1082"/>
              <p:cNvSpPr/>
              <p:nvPr/>
            </p:nvSpPr>
            <p:spPr>
              <a:xfrm>
                <a:off x="-1" y="559414"/>
                <a:ext cx="1132709" cy="883077"/>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083" name="Shape 1083"/>
              <p:cNvSpPr/>
              <p:nvPr/>
            </p:nvSpPr>
            <p:spPr>
              <a:xfrm>
                <a:off x="-1" y="455923"/>
                <a:ext cx="1132709" cy="10900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sz="2500">
                    <a:latin typeface="Droid Sans"/>
                    <a:ea typeface="Droid Sans"/>
                    <a:cs typeface="Droid Sans"/>
                    <a:sym typeface="Droid Sans"/>
                  </a:defRPr>
                </a:pPr>
                <a:r>
                  <a:t>Town</a:t>
                </a:r>
              </a:p>
              <a:p>
                <a:pPr defTabSz="1733973">
                  <a:defRPr sz="2500">
                    <a:latin typeface="Droid Sans"/>
                    <a:ea typeface="Droid Sans"/>
                    <a:cs typeface="Droid Sans"/>
                    <a:sym typeface="Droid Sans"/>
                  </a:defRPr>
                </a:pPr>
                <a:r>
                  <a:t>Crier</a:t>
                </a:r>
              </a:p>
            </p:txBody>
          </p:sp>
          <p:pic>
            <p:nvPicPr>
              <p:cNvPr id="1084" name="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1303" y="0"/>
                <a:ext cx="570105" cy="758122"/>
              </a:xfrm>
              <a:prstGeom prst="rect">
                <a:avLst/>
              </a:prstGeom>
              <a:ln w="12700" cap="flat">
                <a:noFill/>
                <a:miter lim="400000"/>
              </a:ln>
              <a:effectLst/>
            </p:spPr>
          </p:pic>
        </p:grpSp>
        <p:sp>
          <p:nvSpPr>
            <p:cNvPr id="1086" name="Shape 1086"/>
            <p:cNvSpPr/>
            <p:nvPr/>
          </p:nvSpPr>
          <p:spPr>
            <a:xfrm>
              <a:off x="-685868" y="-18976"/>
              <a:ext cx="2894112" cy="599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atin typeface="Palatino"/>
                  <a:ea typeface="Palatino"/>
                  <a:cs typeface="Palatino"/>
                  <a:sym typeface="Palatino"/>
                </a:defRPr>
              </a:lvl1pPr>
            </a:lstStyle>
            <a:p>
              <a:r>
                <a:t>Blockchain</a:t>
              </a:r>
            </a:p>
          </p:txBody>
        </p:sp>
        <p:grpSp>
          <p:nvGrpSpPr>
            <p:cNvPr id="1090" name="Group 1090"/>
            <p:cNvGrpSpPr/>
            <p:nvPr/>
          </p:nvGrpSpPr>
          <p:grpSpPr>
            <a:xfrm>
              <a:off x="2203837" y="687511"/>
              <a:ext cx="1521582" cy="1650891"/>
              <a:chOff x="-6613" y="-70795"/>
              <a:chExt cx="1521580" cy="1650889"/>
            </a:xfrm>
          </p:grpSpPr>
          <p:sp>
            <p:nvSpPr>
              <p:cNvPr id="1087" name="Shape 1087"/>
              <p:cNvSpPr/>
              <p:nvPr/>
            </p:nvSpPr>
            <p:spPr>
              <a:xfrm>
                <a:off x="0" y="0"/>
                <a:ext cx="1310368" cy="1580095"/>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88" name="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473" y="694835"/>
                <a:ext cx="964690" cy="859238"/>
              </a:xfrm>
              <a:prstGeom prst="rect">
                <a:avLst/>
              </a:prstGeom>
              <a:ln w="12700" cap="flat">
                <a:noFill/>
                <a:miter lim="400000"/>
              </a:ln>
              <a:effectLst/>
            </p:spPr>
          </p:pic>
          <p:sp>
            <p:nvSpPr>
              <p:cNvPr id="1089" name="Shape 1089"/>
              <p:cNvSpPr/>
              <p:nvPr/>
            </p:nvSpPr>
            <p:spPr>
              <a:xfrm>
                <a:off x="-6614" y="-70796"/>
                <a:ext cx="1521581" cy="8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200" b="1">
                    <a:latin typeface="Courier"/>
                    <a:ea typeface="Courier"/>
                    <a:cs typeface="Courier"/>
                    <a:sym typeface="Courier"/>
                  </a:defRPr>
                </a:pPr>
                <a:r>
                  <a:t>TC</a:t>
                </a:r>
              </a:p>
              <a:p>
                <a:pPr algn="l">
                  <a:defRPr sz="2200" b="1">
                    <a:latin typeface="Courier"/>
                    <a:ea typeface="Courier"/>
                    <a:cs typeface="Courier"/>
                    <a:sym typeface="Courier"/>
                  </a:defRPr>
                </a:pPr>
                <a:r>
                  <a:t>Contract</a:t>
                </a:r>
              </a:p>
            </p:txBody>
          </p:sp>
        </p:grpSp>
      </p:grpSp>
      <p:sp>
        <p:nvSpPr>
          <p:cNvPr id="1092" name="Shape 1092"/>
          <p:cNvSpPr/>
          <p:nvPr/>
        </p:nvSpPr>
        <p:spPr>
          <a:xfrm>
            <a:off x="4956839" y="7941157"/>
            <a:ext cx="939274" cy="1"/>
          </a:xfrm>
          <a:prstGeom prst="line">
            <a:avLst/>
          </a:prstGeom>
          <a:ln w="127000">
            <a:solidFill>
              <a:schemeClr val="accent3">
                <a:hueOff val="-333990"/>
                <a:satOff val="3917"/>
                <a:lumOff val="-6666"/>
              </a:schemeClr>
            </a:solidFill>
            <a:miter lim="400000"/>
            <a:tailEnd type="triangle"/>
          </a:ln>
        </p:spPr>
        <p:txBody>
          <a:bodyPr lIns="50800" tIns="50800" rIns="50800" bIns="50800" anchor="ctr"/>
          <a:lstStyle/>
          <a:p>
            <a:pPr>
              <a:defRPr sz="2400"/>
            </a:pPr>
            <a:endParaRPr/>
          </a:p>
        </p:txBody>
      </p:sp>
      <p:sp>
        <p:nvSpPr>
          <p:cNvPr id="1093" name="Shape 1093"/>
          <p:cNvSpPr/>
          <p:nvPr/>
        </p:nvSpPr>
        <p:spPr>
          <a:xfrm flipH="1">
            <a:off x="4795588" y="7271170"/>
            <a:ext cx="939274" cy="1"/>
          </a:xfrm>
          <a:prstGeom prst="line">
            <a:avLst/>
          </a:prstGeom>
          <a:ln w="127000">
            <a:solidFill>
              <a:schemeClr val="accent2"/>
            </a:solidFill>
            <a:miter lim="400000"/>
            <a:tailEnd type="triangle"/>
          </a:ln>
        </p:spPr>
        <p:txBody>
          <a:bodyPr lIns="50800" tIns="50800" rIns="50800" bIns="50800" anchor="ctr"/>
          <a:lstStyle/>
          <a:p>
            <a:pPr>
              <a:defRPr sz="2400"/>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45</a:t>
            </a:fld>
            <a:endParaRPr lang="uk-UA"/>
          </a:p>
        </p:txBody>
      </p:sp>
    </p:spTree>
    <p:custDataLst>
      <p:tags r:id="rId1"/>
    </p:custDataLst>
    <p:extLst>
      <p:ext uri="{BB962C8B-B14F-4D97-AF65-F5344CB8AC3E}">
        <p14:creationId xmlns:p14="http://schemas.microsoft.com/office/powerpoint/2010/main" val="1216527223"/>
      </p:ext>
    </p:extLst>
  </p:cSld>
  <p:clrMapOvr>
    <a:masterClrMapping/>
  </p:clrMapOvr>
  <p:transition spd="slow" advTm="2264"/>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6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0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0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0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0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6" grpId="0" build="p" bldLvl="5"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7" name="Running example:…"/>
          <p:cNvSpPr>
            <a:spLocks noGrp="1"/>
          </p:cNvSpPr>
          <p:nvPr>
            <p:ph type="title"/>
          </p:nvPr>
        </p:nvSpPr>
        <p:spPr>
          <a:prstGeom prst="rect">
            <a:avLst/>
          </a:prstGeom>
        </p:spPr>
        <p:txBody>
          <a:bodyPr>
            <a:normAutofit fontScale="90000"/>
          </a:bodyPr>
          <a:lstStyle/>
          <a:p>
            <a:pPr defTabSz="514095">
              <a:defRPr sz="7040"/>
            </a:pPr>
            <a:r>
              <a:rPr dirty="0"/>
              <a:t>Running example: </a:t>
            </a:r>
          </a:p>
          <a:p>
            <a:pPr defTabSz="514095">
              <a:defRPr sz="7040"/>
            </a:pPr>
            <a:r>
              <a:rPr dirty="0"/>
              <a:t>Self-enforcing insurance policy</a:t>
            </a:r>
          </a:p>
        </p:txBody>
      </p:sp>
      <p:grpSp>
        <p:nvGrpSpPr>
          <p:cNvPr id="1051" name="Group"/>
          <p:cNvGrpSpPr/>
          <p:nvPr/>
        </p:nvGrpSpPr>
        <p:grpSpPr>
          <a:xfrm>
            <a:off x="4374576" y="3613650"/>
            <a:ext cx="3996959" cy="4857964"/>
            <a:chOff x="-19970" y="-86430"/>
            <a:chExt cx="3996958" cy="4857963"/>
          </a:xfrm>
        </p:grpSpPr>
        <p:sp>
          <p:nvSpPr>
            <p:cNvPr id="1048" name="Rectangle"/>
            <p:cNvSpPr/>
            <p:nvPr/>
          </p:nvSpPr>
          <p:spPr>
            <a:xfrm>
              <a:off x="0" y="0"/>
              <a:ext cx="3957018" cy="4771534"/>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49" name="pasted-image.pdf" descr="pasted-image.pdf"/>
            <p:cNvPicPr>
              <a:picLocks noChangeAspect="1"/>
            </p:cNvPicPr>
            <p:nvPr/>
          </p:nvPicPr>
          <p:blipFill>
            <a:blip r:embed="rId3">
              <a:extLst/>
            </a:blip>
            <a:stretch>
              <a:fillRect/>
            </a:stretch>
          </p:blipFill>
          <p:spPr>
            <a:xfrm>
              <a:off x="1019095" y="2098247"/>
              <a:ext cx="2913147" cy="2594706"/>
            </a:xfrm>
            <a:prstGeom prst="rect">
              <a:avLst/>
            </a:prstGeom>
            <a:ln w="12700" cap="flat">
              <a:noFill/>
              <a:miter lim="400000"/>
            </a:ln>
            <a:effectLst/>
          </p:spPr>
        </p:pic>
        <p:sp>
          <p:nvSpPr>
            <p:cNvPr id="1050" name="Flight…"/>
            <p:cNvSpPr/>
            <p:nvPr/>
          </p:nvSpPr>
          <p:spPr>
            <a:xfrm>
              <a:off x="-19971" y="-86431"/>
              <a:ext cx="3996959" cy="2003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5500" b="1">
                  <a:latin typeface="Courier"/>
                  <a:ea typeface="Courier"/>
                  <a:cs typeface="Courier"/>
                  <a:sym typeface="Courier"/>
                </a:defRPr>
              </a:pPr>
              <a:r>
                <a:t>Flight</a:t>
              </a:r>
            </a:p>
            <a:p>
              <a:pPr algn="l">
                <a:defRPr sz="5500" b="1">
                  <a:latin typeface="Courier"/>
                  <a:ea typeface="Courier"/>
                  <a:cs typeface="Courier"/>
                  <a:sym typeface="Courier"/>
                </a:defRPr>
              </a:pPr>
              <a:r>
                <a:t>Insurance</a:t>
              </a:r>
            </a:p>
          </p:txBody>
        </p:sp>
      </p:grpSp>
      <p:grpSp>
        <p:nvGrpSpPr>
          <p:cNvPr id="1056" name="Group"/>
          <p:cNvGrpSpPr/>
          <p:nvPr/>
        </p:nvGrpSpPr>
        <p:grpSpPr>
          <a:xfrm>
            <a:off x="8162604" y="2585561"/>
            <a:ext cx="4739228" cy="5641234"/>
            <a:chOff x="0" y="0"/>
            <a:chExt cx="4739227" cy="5641233"/>
          </a:xfrm>
        </p:grpSpPr>
        <p:pic>
          <p:nvPicPr>
            <p:cNvPr id="1052" name="image12.png" descr="image12.png"/>
            <p:cNvPicPr>
              <a:picLocks noChangeAspect="1"/>
            </p:cNvPicPr>
            <p:nvPr/>
          </p:nvPicPr>
          <p:blipFill>
            <a:blip r:embed="rId4">
              <a:extLst/>
            </a:blip>
            <a:stretch>
              <a:fillRect/>
            </a:stretch>
          </p:blipFill>
          <p:spPr>
            <a:xfrm>
              <a:off x="1986389" y="3074396"/>
              <a:ext cx="1922637" cy="2566838"/>
            </a:xfrm>
            <a:prstGeom prst="rect">
              <a:avLst/>
            </a:prstGeom>
            <a:ln w="12700" cap="flat">
              <a:noFill/>
              <a:miter lim="400000"/>
            </a:ln>
            <a:effectLst/>
          </p:spPr>
        </p:pic>
        <p:sp>
          <p:nvSpPr>
            <p:cNvPr id="1053" name="Line"/>
            <p:cNvSpPr/>
            <p:nvPr/>
          </p:nvSpPr>
          <p:spPr>
            <a:xfrm flipH="1">
              <a:off x="-1" y="3457070"/>
              <a:ext cx="2105785" cy="1"/>
            </a:xfrm>
            <a:prstGeom prst="line">
              <a:avLst/>
            </a:prstGeom>
            <a:noFill/>
            <a:ln w="254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054" name="Callout"/>
            <p:cNvSpPr/>
            <p:nvPr/>
          </p:nvSpPr>
          <p:spPr>
            <a:xfrm>
              <a:off x="1161080" y="0"/>
              <a:ext cx="3497660" cy="3537347"/>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199"/>
                    <a:pt x="0" y="443"/>
                  </a:cubicBezTo>
                  <a:lnTo>
                    <a:pt x="0" y="15231"/>
                  </a:lnTo>
                  <a:cubicBezTo>
                    <a:pt x="0" y="15476"/>
                    <a:pt x="201" y="15672"/>
                    <a:pt x="449" y="15672"/>
                  </a:cubicBezTo>
                  <a:lnTo>
                    <a:pt x="10061" y="15672"/>
                  </a:lnTo>
                  <a:lnTo>
                    <a:pt x="10956" y="21600"/>
                  </a:lnTo>
                  <a:lnTo>
                    <a:pt x="11850" y="15672"/>
                  </a:lnTo>
                  <a:lnTo>
                    <a:pt x="21151" y="15672"/>
                  </a:lnTo>
                  <a:cubicBezTo>
                    <a:pt x="21399" y="15672"/>
                    <a:pt x="21600" y="15476"/>
                    <a:pt x="21600" y="15231"/>
                  </a:cubicBezTo>
                  <a:lnTo>
                    <a:pt x="21600" y="443"/>
                  </a:lnTo>
                  <a:cubicBezTo>
                    <a:pt x="21600" y="199"/>
                    <a:pt x="21399" y="0"/>
                    <a:pt x="21151" y="0"/>
                  </a:cubicBezTo>
                  <a:lnTo>
                    <a:pt x="449" y="0"/>
                  </a:lnTo>
                  <a:close/>
                </a:path>
              </a:pathLst>
            </a:cu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sp>
          <p:nvSpPr>
            <p:cNvPr id="1055" name="Gimme a $100 policy…"/>
            <p:cNvSpPr/>
            <p:nvPr/>
          </p:nvSpPr>
          <p:spPr>
            <a:xfrm>
              <a:off x="1156188" y="363037"/>
              <a:ext cx="3583040" cy="18405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p>
              <a:pPr algn="l" defTabSz="914400">
                <a:defRPr sz="2700" b="1">
                  <a:solidFill>
                    <a:srgbClr val="FFFFFF"/>
                  </a:solidFill>
                  <a:latin typeface="Arial"/>
                  <a:ea typeface="Arial"/>
                  <a:cs typeface="Arial"/>
                  <a:sym typeface="Arial"/>
                </a:defRPr>
              </a:pPr>
              <a:r>
                <a:t>Gimme a $100 policy</a:t>
              </a:r>
            </a:p>
            <a:p>
              <a:pPr algn="l" defTabSz="914400">
                <a:defRPr sz="2700">
                  <a:solidFill>
                    <a:srgbClr val="FFFFFF"/>
                  </a:solidFill>
                  <a:latin typeface="Arial"/>
                  <a:ea typeface="Arial"/>
                  <a:cs typeface="Arial"/>
                  <a:sym typeface="Arial"/>
                </a:defRPr>
              </a:pPr>
              <a:endParaRPr b="1"/>
            </a:p>
            <a:p>
              <a:pPr algn="l" defTabSz="914400">
                <a:defRPr sz="2700">
                  <a:solidFill>
                    <a:srgbClr val="FFFFFF"/>
                  </a:solidFill>
                  <a:latin typeface="Arial"/>
                  <a:ea typeface="Arial"/>
                  <a:cs typeface="Arial"/>
                  <a:sym typeface="Arial"/>
                </a:defRPr>
              </a:pPr>
              <a:r>
                <a:t>(Flight #1215, 17 May, </a:t>
              </a:r>
            </a:p>
            <a:p>
              <a:pPr algn="l" defTabSz="914400">
                <a:defRPr sz="2700">
                  <a:solidFill>
                    <a:srgbClr val="FFFFFF"/>
                  </a:solidFill>
                  <a:latin typeface="Arial"/>
                  <a:ea typeface="Arial"/>
                  <a:cs typeface="Arial"/>
                  <a:sym typeface="Arial"/>
                </a:defRPr>
              </a:pPr>
              <a:r>
                <a:t>Policy price: $1)</a:t>
              </a:r>
            </a:p>
          </p:txBody>
        </p:sp>
      </p:grpSp>
      <p:pic>
        <p:nvPicPr>
          <p:cNvPr id="1057" name="image01.jpg" descr="image01.jpg"/>
          <p:cNvPicPr>
            <a:picLocks noChangeAspect="1"/>
          </p:cNvPicPr>
          <p:nvPr/>
        </p:nvPicPr>
        <p:blipFill>
          <a:blip r:embed="rId6">
            <a:extLst/>
          </a:blip>
          <a:stretch>
            <a:fillRect/>
          </a:stretch>
        </p:blipFill>
        <p:spPr>
          <a:xfrm>
            <a:off x="-54562" y="4302777"/>
            <a:ext cx="3850273" cy="2566838"/>
          </a:xfrm>
          <a:prstGeom prst="rect">
            <a:avLst/>
          </a:prstGeom>
          <a:ln w="12700">
            <a:miter lim="400000"/>
          </a:ln>
        </p:spPr>
      </p:pic>
      <p:grpSp>
        <p:nvGrpSpPr>
          <p:cNvPr id="1060" name="Group"/>
          <p:cNvGrpSpPr/>
          <p:nvPr/>
        </p:nvGrpSpPr>
        <p:grpSpPr>
          <a:xfrm>
            <a:off x="2733721" y="6606562"/>
            <a:ext cx="2105785" cy="944881"/>
            <a:chOff x="0" y="0"/>
            <a:chExt cx="2105783" cy="944880"/>
          </a:xfrm>
        </p:grpSpPr>
        <p:sp>
          <p:nvSpPr>
            <p:cNvPr id="1058" name="Line"/>
            <p:cNvSpPr/>
            <p:nvPr/>
          </p:nvSpPr>
          <p:spPr>
            <a:xfrm>
              <a:off x="0" y="897780"/>
              <a:ext cx="2105784" cy="1"/>
            </a:xfrm>
            <a:prstGeom prst="line">
              <a:avLst/>
            </a:prstGeom>
            <a:noFill/>
            <a:ln w="254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059" name="Line"/>
            <p:cNvSpPr/>
            <p:nvPr/>
          </p:nvSpPr>
          <p:spPr>
            <a:xfrm flipV="1">
              <a:off x="103677" y="-1"/>
              <a:ext cx="1" cy="944882"/>
            </a:xfrm>
            <a:prstGeom prst="line">
              <a:avLst/>
            </a:prstGeom>
            <a:noFill/>
            <a:ln w="190500" cap="flat">
              <a:solidFill>
                <a:srgbClr val="000000"/>
              </a:solidFill>
              <a:prstDash val="solid"/>
              <a:miter lim="400000"/>
            </a:ln>
            <a:effectLst/>
          </p:spPr>
          <p:txBody>
            <a:bodyPr wrap="square" lIns="50800" tIns="50800" rIns="50800" bIns="50800" numCol="1" anchor="ctr">
              <a:noAutofit/>
            </a:bodyPr>
            <a:lstStyle/>
            <a:p>
              <a:pPr>
                <a:defRPr sz="2400"/>
              </a:pPr>
              <a:endParaRPr/>
            </a:p>
          </p:txBody>
        </p:sp>
      </p:grpSp>
      <p:grpSp>
        <p:nvGrpSpPr>
          <p:cNvPr id="1063" name="Group"/>
          <p:cNvGrpSpPr/>
          <p:nvPr/>
        </p:nvGrpSpPr>
        <p:grpSpPr>
          <a:xfrm>
            <a:off x="8106902" y="6647202"/>
            <a:ext cx="2378142" cy="1111788"/>
            <a:chOff x="0" y="0"/>
            <a:chExt cx="2378140" cy="1111786"/>
          </a:xfrm>
        </p:grpSpPr>
        <p:sp>
          <p:nvSpPr>
            <p:cNvPr id="1061" name="Line"/>
            <p:cNvSpPr/>
            <p:nvPr/>
          </p:nvSpPr>
          <p:spPr>
            <a:xfrm>
              <a:off x="0" y="1111786"/>
              <a:ext cx="2378141" cy="1"/>
            </a:xfrm>
            <a:prstGeom prst="line">
              <a:avLst/>
            </a:prstGeom>
            <a:noFill/>
            <a:ln w="254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062" name="$100"/>
            <p:cNvSpPr/>
            <p:nvPr/>
          </p:nvSpPr>
          <p:spPr>
            <a:xfrm>
              <a:off x="345130" y="-1"/>
              <a:ext cx="1526928" cy="86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5000" b="1">
                  <a:solidFill>
                    <a:schemeClr val="accent5">
                      <a:hueOff val="-444211"/>
                      <a:satOff val="-14915"/>
                      <a:lumOff val="22857"/>
                    </a:schemeClr>
                  </a:solidFill>
                  <a:latin typeface="Helvetica"/>
                  <a:ea typeface="Helvetica"/>
                  <a:cs typeface="Helvetica"/>
                  <a:sym typeface="Helvetica"/>
                </a:defRPr>
              </a:lvl1pPr>
            </a:lstStyle>
            <a:p>
              <a:r>
                <a:t>$100</a:t>
              </a:r>
            </a:p>
          </p:txBody>
        </p:sp>
      </p:grpSp>
      <p:sp>
        <p:nvSpPr>
          <p:cNvPr id="1064" name="Arrow"/>
          <p:cNvSpPr/>
          <p:nvPr/>
        </p:nvSpPr>
        <p:spPr>
          <a:xfrm rot="2811874">
            <a:off x="8321546" y="2268309"/>
            <a:ext cx="2500171" cy="1270001"/>
          </a:xfrm>
          <a:prstGeom prst="rightArrow">
            <a:avLst>
              <a:gd name="adj1" fmla="val 41010"/>
              <a:gd name="adj2" fmla="val 74082"/>
            </a:avLst>
          </a:prstGeom>
          <a:blipFill>
            <a:blip r:embed="rId7"/>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46</a:t>
            </a:fld>
            <a:endParaRPr lang="uk-UA"/>
          </a:p>
        </p:txBody>
      </p:sp>
    </p:spTree>
    <p:custDataLst>
      <p:tags r:id="rId1"/>
    </p:custDataLst>
    <p:extLst>
      <p:ext uri="{BB962C8B-B14F-4D97-AF65-F5344CB8AC3E}">
        <p14:creationId xmlns:p14="http://schemas.microsoft.com/office/powerpoint/2010/main" val="1632342184"/>
      </p:ext>
    </p:extLst>
  </p:cSld>
  <p:clrMapOvr>
    <a:masterClrMapping/>
  </p:clrMapOvr>
  <p:transition spd="med" advTm="11726"/>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64"/>
                                        </p:tgtEl>
                                        <p:attrNameLst>
                                          <p:attrName>style.visibility</p:attrName>
                                        </p:attrNameLst>
                                      </p:cBhvr>
                                      <p:to>
                                        <p:strVal val="visible"/>
                                      </p:to>
                                    </p:set>
                                    <p:animEffect transition="in" filter="wipe(left)">
                                      <p:cBhvr>
                                        <p:cTn id="7" dur="1000"/>
                                        <p:tgtEl>
                                          <p:spTgt spid="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6" name="Idea: Leverage enclave confidentiality"/>
          <p:cNvSpPr>
            <a:spLocks noGrp="1"/>
          </p:cNvSpPr>
          <p:nvPr>
            <p:ph type="title"/>
          </p:nvPr>
        </p:nvSpPr>
        <p:spPr>
          <a:xfrm>
            <a:off x="324026" y="235765"/>
            <a:ext cx="11099801" cy="2159001"/>
          </a:xfrm>
          <a:prstGeom prst="rect">
            <a:avLst/>
          </a:prstGeom>
        </p:spPr>
        <p:txBody>
          <a:bodyPr>
            <a:normAutofit fontScale="90000"/>
          </a:bodyPr>
          <a:lstStyle>
            <a:lvl1pPr algn="l" defTabSz="519937">
              <a:defRPr sz="7119"/>
            </a:lvl1pPr>
          </a:lstStyle>
          <a:p>
            <a:r>
              <a:t>Idea: Leverage enclave confidentiality </a:t>
            </a:r>
          </a:p>
        </p:txBody>
      </p:sp>
      <p:grpSp>
        <p:nvGrpSpPr>
          <p:cNvPr id="1092" name="Group"/>
          <p:cNvGrpSpPr/>
          <p:nvPr/>
        </p:nvGrpSpPr>
        <p:grpSpPr>
          <a:xfrm>
            <a:off x="4250463" y="2688522"/>
            <a:ext cx="8771327" cy="4786264"/>
            <a:chOff x="0" y="0"/>
            <a:chExt cx="8771325" cy="4786263"/>
          </a:xfrm>
        </p:grpSpPr>
        <p:sp>
          <p:nvSpPr>
            <p:cNvPr id="1067" name="Rectangle"/>
            <p:cNvSpPr/>
            <p:nvPr/>
          </p:nvSpPr>
          <p:spPr>
            <a:xfrm>
              <a:off x="0" y="14685"/>
              <a:ext cx="5800521" cy="4771579"/>
            </a:xfrm>
            <a:prstGeom prst="rect">
              <a:avLst/>
            </a:prstGeom>
            <a:solidFill>
              <a:srgbClr val="F5EFB5"/>
            </a:solidFill>
            <a:ln w="38100" cap="flat">
              <a:solidFill>
                <a:schemeClr val="accent2">
                  <a:hueOff val="-554920"/>
                  <a:satOff val="-21482"/>
                  <a:lumOff val="-6228"/>
                </a:schemeClr>
              </a:solidFill>
              <a:prstDash val="solid"/>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pPr>
              <a:endParaRPr/>
            </a:p>
          </p:txBody>
        </p:sp>
        <p:sp>
          <p:nvSpPr>
            <p:cNvPr id="1068" name="Rounded Rectangle"/>
            <p:cNvSpPr/>
            <p:nvPr/>
          </p:nvSpPr>
          <p:spPr>
            <a:xfrm>
              <a:off x="3092510" y="301339"/>
              <a:ext cx="5678816" cy="4055854"/>
            </a:xfrm>
            <a:prstGeom prst="roundRect">
              <a:avLst>
                <a:gd name="adj" fmla="val 15000"/>
              </a:avLst>
            </a:prstGeom>
            <a:solidFill>
              <a:srgbClr val="9FF0EA">
                <a:alpha val="51029"/>
              </a:srgbClr>
            </a:solidFill>
            <a:ln w="50800" cap="flat">
              <a:solidFill>
                <a:srgbClr val="000000">
                  <a:alpha val="51029"/>
                </a:srgbClr>
              </a:solidFill>
              <a:prstDash val="solid"/>
              <a:miter lim="400000"/>
            </a:ln>
            <a:effectLst>
              <a:outerShdw blurRad="38100" dist="25400" dir="5400000" rotWithShape="0">
                <a:srgbClr val="000000">
                  <a:alpha val="31744"/>
                </a:srgbClr>
              </a:outerShdw>
            </a:effectLst>
          </p:spPr>
          <p:txBody>
            <a:bodyPr wrap="square" lIns="50800" tIns="50800" rIns="50800" bIns="50800" numCol="1" anchor="ctr">
              <a:noAutofit/>
            </a:bodyPr>
            <a:lstStyle/>
            <a:p>
              <a:pPr>
                <a:defRPr sz="2400">
                  <a:solidFill>
                    <a:srgbClr val="FFFFFF"/>
                  </a:solidFill>
                </a:defRPr>
              </a:pPr>
              <a:endParaRPr/>
            </a:p>
          </p:txBody>
        </p:sp>
        <p:grpSp>
          <p:nvGrpSpPr>
            <p:cNvPr id="1072" name="Group"/>
            <p:cNvGrpSpPr/>
            <p:nvPr/>
          </p:nvGrpSpPr>
          <p:grpSpPr>
            <a:xfrm>
              <a:off x="444272" y="1162128"/>
              <a:ext cx="2037733" cy="2476692"/>
              <a:chOff x="-10181" y="-44063"/>
              <a:chExt cx="2037732" cy="2476691"/>
            </a:xfrm>
          </p:grpSpPr>
          <p:sp>
            <p:nvSpPr>
              <p:cNvPr id="1069" name="Rectangle"/>
              <p:cNvSpPr/>
              <p:nvPr/>
            </p:nvSpPr>
            <p:spPr>
              <a:xfrm>
                <a:off x="0" y="0"/>
                <a:ext cx="2017371" cy="2432628"/>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70"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556" y="1069730"/>
                <a:ext cx="1485183" cy="1322836"/>
              </a:xfrm>
              <a:prstGeom prst="rect">
                <a:avLst/>
              </a:prstGeom>
              <a:ln w="12700" cap="flat">
                <a:noFill/>
                <a:miter lim="400000"/>
              </a:ln>
              <a:effectLst/>
            </p:spPr>
          </p:pic>
          <p:sp>
            <p:nvSpPr>
              <p:cNvPr id="1071" name="Flight…"/>
              <p:cNvSpPr/>
              <p:nvPr/>
            </p:nvSpPr>
            <p:spPr>
              <a:xfrm>
                <a:off x="-10182" y="-44064"/>
                <a:ext cx="2037734" cy="1021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300" b="1">
                    <a:latin typeface="Courier"/>
                    <a:ea typeface="Courier"/>
                    <a:cs typeface="Courier"/>
                    <a:sym typeface="Courier"/>
                  </a:defRPr>
                </a:pPr>
                <a:r>
                  <a:t>Flight</a:t>
                </a:r>
              </a:p>
              <a:p>
                <a:pPr algn="l">
                  <a:defRPr sz="2300" b="1">
                    <a:latin typeface="Courier"/>
                    <a:ea typeface="Courier"/>
                    <a:cs typeface="Courier"/>
                    <a:sym typeface="Courier"/>
                  </a:defRPr>
                </a:pPr>
                <a:r>
                  <a:t>Insurance</a:t>
                </a:r>
              </a:p>
            </p:txBody>
          </p:sp>
        </p:grpSp>
        <p:grpSp>
          <p:nvGrpSpPr>
            <p:cNvPr id="1081" name="Group"/>
            <p:cNvGrpSpPr/>
            <p:nvPr/>
          </p:nvGrpSpPr>
          <p:grpSpPr>
            <a:xfrm>
              <a:off x="6205432" y="1483055"/>
              <a:ext cx="2348533" cy="2301738"/>
              <a:chOff x="0" y="0"/>
              <a:chExt cx="2348531" cy="2301736"/>
            </a:xfrm>
          </p:grpSpPr>
          <p:grpSp>
            <p:nvGrpSpPr>
              <p:cNvPr id="1079" name="Group"/>
              <p:cNvGrpSpPr/>
              <p:nvPr/>
            </p:nvGrpSpPr>
            <p:grpSpPr>
              <a:xfrm>
                <a:off x="-1" y="-1"/>
                <a:ext cx="2298499" cy="2291641"/>
                <a:chOff x="0" y="-1"/>
                <a:chExt cx="2298497" cy="2291639"/>
              </a:xfrm>
            </p:grpSpPr>
            <p:pic>
              <p:nvPicPr>
                <p:cNvPr id="1073" name="image19.png" descr="image1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5" y="-1"/>
                  <a:ext cx="2298466" cy="246970"/>
                </a:xfrm>
                <a:prstGeom prst="rect">
                  <a:avLst/>
                </a:prstGeom>
                <a:ln w="12700" cap="flat">
                  <a:noFill/>
                  <a:miter lim="400000"/>
                </a:ln>
                <a:effectLst/>
              </p:spPr>
            </p:pic>
            <p:pic>
              <p:nvPicPr>
                <p:cNvPr id="1074" name="image19.png" descr="image19.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rot="5399974">
                  <a:off x="-714126" y="714130"/>
                  <a:ext cx="1705019" cy="276757"/>
                </a:xfrm>
                <a:prstGeom prst="rect">
                  <a:avLst/>
                </a:prstGeom>
                <a:ln w="12700" cap="flat">
                  <a:noFill/>
                  <a:miter lim="400000"/>
                </a:ln>
                <a:effectLst/>
              </p:spPr>
            </p:pic>
            <p:pic>
              <p:nvPicPr>
                <p:cNvPr id="1075" name="image19.png" descr="image19.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rot="5399974">
                  <a:off x="1293582" y="738067"/>
                  <a:ext cx="1705019" cy="304799"/>
                </a:xfrm>
                <a:prstGeom prst="rect">
                  <a:avLst/>
                </a:prstGeom>
                <a:ln w="12700" cap="flat">
                  <a:noFill/>
                  <a:miter lim="400000"/>
                </a:ln>
                <a:effectLst/>
              </p:spPr>
            </p:pic>
            <p:pic>
              <p:nvPicPr>
                <p:cNvPr id="1076" name="image19.png" descr="image19.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5" y="1546280"/>
                  <a:ext cx="2298466" cy="210988"/>
                </a:xfrm>
                <a:prstGeom prst="rect">
                  <a:avLst/>
                </a:prstGeom>
                <a:ln w="12700" cap="flat">
                  <a:noFill/>
                  <a:miter lim="400000"/>
                </a:ln>
                <a:effectLst/>
              </p:spPr>
            </p:pic>
            <p:pic>
              <p:nvPicPr>
                <p:cNvPr id="1077" name="image13.png" descr="image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9651" y="1788733"/>
                  <a:ext cx="759088" cy="502906"/>
                </a:xfrm>
                <a:prstGeom prst="rect">
                  <a:avLst/>
                </a:prstGeom>
                <a:ln w="12700" cap="flat">
                  <a:noFill/>
                  <a:miter lim="400000"/>
                </a:ln>
                <a:effectLst/>
              </p:spPr>
            </p:pic>
            <p:sp>
              <p:nvSpPr>
                <p:cNvPr id="1078" name="Rectangle"/>
                <p:cNvSpPr/>
                <p:nvPr/>
              </p:nvSpPr>
              <p:spPr>
                <a:xfrm>
                  <a:off x="954247" y="292347"/>
                  <a:ext cx="793532" cy="554051"/>
                </a:xfrm>
                <a:prstGeom prst="rect">
                  <a:avLst/>
                </a:prstGeom>
                <a:noFill/>
                <a:ln w="12700" cap="flat">
                  <a:noFill/>
                  <a:miter lim="400000"/>
                </a:ln>
                <a:effectLst/>
              </p:spPr>
              <p:txBody>
                <a:bodyPr wrap="square" lIns="50800" tIns="50800" rIns="50800" bIns="50800" numCol="1" anchor="ctr">
                  <a:noAutofit/>
                </a:bodyPr>
                <a:lstStyle/>
                <a:p>
                  <a:endParaRPr/>
                </a:p>
              </p:txBody>
            </p:sp>
          </p:grpSp>
          <p:sp>
            <p:nvSpPr>
              <p:cNvPr id="1080" name="SGX"/>
              <p:cNvSpPr/>
              <p:nvPr/>
            </p:nvSpPr>
            <p:spPr>
              <a:xfrm>
                <a:off x="1468569" y="1747685"/>
                <a:ext cx="879963" cy="554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r>
                  <a:t>SGX</a:t>
                </a:r>
              </a:p>
            </p:txBody>
          </p:sp>
        </p:grpSp>
        <p:grpSp>
          <p:nvGrpSpPr>
            <p:cNvPr id="1085" name="Group"/>
            <p:cNvGrpSpPr/>
            <p:nvPr/>
          </p:nvGrpSpPr>
          <p:grpSpPr>
            <a:xfrm>
              <a:off x="6448938" y="873739"/>
              <a:ext cx="1743855" cy="2380110"/>
              <a:chOff x="0" y="0"/>
              <a:chExt cx="1743854" cy="2380108"/>
            </a:xfrm>
          </p:grpSpPr>
          <p:sp>
            <p:nvSpPr>
              <p:cNvPr id="1082" name="Rectangle"/>
              <p:cNvSpPr/>
              <p:nvPr/>
            </p:nvSpPr>
            <p:spPr>
              <a:xfrm>
                <a:off x="-1" y="861244"/>
                <a:ext cx="1743856" cy="1359536"/>
              </a:xfrm>
              <a:prstGeom prst="rect">
                <a:avLst/>
              </a:prstGeom>
              <a:solidFill>
                <a:srgbClr val="FFF2CC"/>
              </a:solidFill>
              <a:ln w="50800" cap="flat">
                <a:solidFill>
                  <a:srgbClr val="7F6000"/>
                </a:solidFill>
                <a:prstDash val="solid"/>
                <a:round/>
              </a:ln>
              <a:effectLst/>
            </p:spPr>
            <p:txBody>
              <a:bodyPr wrap="square" lIns="65023" tIns="65023" rIns="65023" bIns="65023" numCol="1" anchor="ctr">
                <a:noAutofit/>
              </a:bodyPr>
              <a:lstStyle/>
              <a:p>
                <a:pPr defTabSz="1733973">
                  <a:defRPr sz="2600">
                    <a:latin typeface="Arial"/>
                    <a:ea typeface="Arial"/>
                    <a:cs typeface="Arial"/>
                    <a:sym typeface="Arial"/>
                  </a:defRPr>
                </a:pPr>
                <a:endParaRPr/>
              </a:p>
            </p:txBody>
          </p:sp>
          <p:sp>
            <p:nvSpPr>
              <p:cNvPr id="1083" name="Town…"/>
              <p:cNvSpPr/>
              <p:nvPr/>
            </p:nvSpPr>
            <p:spPr>
              <a:xfrm>
                <a:off x="-1" y="701915"/>
                <a:ext cx="1743856" cy="16781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ctr">
                <a:noAutofit/>
              </a:bodyPr>
              <a:lstStyle/>
              <a:p>
                <a:pPr defTabSz="1733973">
                  <a:defRPr>
                    <a:latin typeface="Droid Sans"/>
                    <a:ea typeface="Droid Sans"/>
                    <a:cs typeface="Droid Sans"/>
                    <a:sym typeface="Droid Sans"/>
                  </a:defRPr>
                </a:pPr>
                <a:r>
                  <a:t>Town</a:t>
                </a:r>
              </a:p>
              <a:p>
                <a:pPr defTabSz="1733973">
                  <a:defRPr>
                    <a:latin typeface="Droid Sans"/>
                    <a:ea typeface="Droid Sans"/>
                    <a:cs typeface="Droid Sans"/>
                    <a:sym typeface="Droid Sans"/>
                  </a:defRPr>
                </a:pPr>
                <a:r>
                  <a:t>Crier</a:t>
                </a:r>
              </a:p>
            </p:txBody>
          </p:sp>
          <p:pic>
            <p:nvPicPr>
              <p:cNvPr id="1084" name="image30.png" descr="image3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3079" y="0"/>
                <a:ext cx="877702" cy="1167163"/>
              </a:xfrm>
              <a:prstGeom prst="rect">
                <a:avLst/>
              </a:prstGeom>
              <a:ln w="12700" cap="flat">
                <a:noFill/>
                <a:miter lim="400000"/>
              </a:ln>
              <a:effectLst/>
            </p:spPr>
          </p:pic>
        </p:grpSp>
        <p:sp>
          <p:nvSpPr>
            <p:cNvPr id="1086" name="Blockchain"/>
            <p:cNvSpPr/>
            <p:nvPr/>
          </p:nvSpPr>
          <p:spPr>
            <a:xfrm>
              <a:off x="171073" y="0"/>
              <a:ext cx="2816653" cy="861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atin typeface="Palatino"/>
                  <a:ea typeface="Palatino"/>
                  <a:cs typeface="Palatino"/>
                  <a:sym typeface="Palatino"/>
                </a:defRPr>
              </a:lvl1pPr>
            </a:lstStyle>
            <a:p>
              <a:r>
                <a:t>Blockchain</a:t>
              </a:r>
            </a:p>
          </p:txBody>
        </p:sp>
        <p:grpSp>
          <p:nvGrpSpPr>
            <p:cNvPr id="1090" name="Group"/>
            <p:cNvGrpSpPr/>
            <p:nvPr/>
          </p:nvGrpSpPr>
          <p:grpSpPr>
            <a:xfrm>
              <a:off x="3392908" y="1058455"/>
              <a:ext cx="2037734" cy="2541621"/>
              <a:chOff x="-10181" y="-108992"/>
              <a:chExt cx="2037732" cy="2541619"/>
            </a:xfrm>
          </p:grpSpPr>
          <p:sp>
            <p:nvSpPr>
              <p:cNvPr id="1087" name="Rectangle"/>
              <p:cNvSpPr/>
              <p:nvPr/>
            </p:nvSpPr>
            <p:spPr>
              <a:xfrm>
                <a:off x="0" y="0"/>
                <a:ext cx="2017371" cy="2432628"/>
              </a:xfrm>
              <a:prstGeom prst="rect">
                <a:avLst/>
              </a:prstGeom>
              <a:solidFill>
                <a:srgbClr val="95FA5A"/>
              </a:solidFill>
              <a:ln w="38100" cap="flat">
                <a:solidFill>
                  <a:schemeClr val="accent2">
                    <a:hueOff val="-554920"/>
                    <a:satOff val="-21482"/>
                    <a:lumOff val="-6228"/>
                  </a:schemeClr>
                </a:solidFill>
                <a:prstDash val="solid"/>
                <a:miter lim="400000"/>
              </a:ln>
              <a:effectLst>
                <a:outerShdw blurRad="50800" dist="12700" rotWithShape="0">
                  <a:srgbClr val="000000"/>
                </a:outerShdw>
              </a:effectLst>
            </p:spPr>
            <p:txBody>
              <a:bodyPr wrap="square" lIns="50800" tIns="50800" rIns="50800" bIns="50800" numCol="1" anchor="ctr">
                <a:noAutofit/>
              </a:bodyPr>
              <a:lstStyle/>
              <a:p>
                <a:pPr>
                  <a:defRPr sz="2400">
                    <a:solidFill>
                      <a:srgbClr val="FFFFFF"/>
                    </a:solidFill>
                  </a:defRPr>
                </a:pPr>
                <a:endParaRPr/>
              </a:p>
            </p:txBody>
          </p:sp>
          <p:pic>
            <p:nvPicPr>
              <p:cNvPr id="1088" name="pasted-image.pdf" descr="pasted-image.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556" y="1069730"/>
                <a:ext cx="1485183" cy="1322836"/>
              </a:xfrm>
              <a:prstGeom prst="rect">
                <a:avLst/>
              </a:prstGeom>
              <a:ln w="12700" cap="flat">
                <a:noFill/>
                <a:miter lim="400000"/>
              </a:ln>
              <a:effectLst/>
            </p:spPr>
          </p:pic>
          <p:sp>
            <p:nvSpPr>
              <p:cNvPr id="1089" name="TC…"/>
              <p:cNvSpPr/>
              <p:nvPr/>
            </p:nvSpPr>
            <p:spPr>
              <a:xfrm>
                <a:off x="-10182" y="-108993"/>
                <a:ext cx="2037734" cy="13521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600" b="1">
                    <a:latin typeface="Courier"/>
                    <a:ea typeface="Courier"/>
                    <a:cs typeface="Courier"/>
                    <a:sym typeface="Courier"/>
                  </a:defRPr>
                </a:pPr>
                <a:r>
                  <a:t>TC</a:t>
                </a:r>
              </a:p>
              <a:p>
                <a:pPr algn="l">
                  <a:defRPr sz="2600" b="1">
                    <a:latin typeface="Courier"/>
                    <a:ea typeface="Courier"/>
                    <a:cs typeface="Courier"/>
                    <a:sym typeface="Courier"/>
                  </a:defRPr>
                </a:pPr>
                <a:r>
                  <a:t>Contract</a:t>
                </a:r>
              </a:p>
            </p:txBody>
          </p:sp>
        </p:grpSp>
        <p:sp>
          <p:nvSpPr>
            <p:cNvPr id="1091" name="Double Arrow"/>
            <p:cNvSpPr/>
            <p:nvPr/>
          </p:nvSpPr>
          <p:spPr>
            <a:xfrm>
              <a:off x="2302754" y="1956848"/>
              <a:ext cx="1195012" cy="744836"/>
            </a:xfrm>
            <a:prstGeom prst="leftRightArrow">
              <a:avLst>
                <a:gd name="adj1" fmla="val 32000"/>
                <a:gd name="adj2" fmla="val 64176"/>
              </a:avLst>
            </a:prstGeom>
            <a:blipFill rotWithShape="1">
              <a:blip r:embed="rId10"/>
              <a:srcRect/>
              <a:tile tx="0" ty="0" sx="100000" sy="100000" flip="none" algn="tl"/>
            </a:blipFill>
            <a:ln w="12700" cap="flat">
              <a:noFill/>
              <a:miter lim="400000"/>
            </a:ln>
            <a:effectLst>
              <a:outerShdw blurRad="50800" dist="12700" rotWithShape="0">
                <a:srgbClr val="000000">
                  <a:alpha val="50000"/>
                </a:srgbClr>
              </a:outerShdw>
            </a:effectLst>
          </p:spPr>
          <p:txBody>
            <a:bodyPr wrap="square" lIns="50800" tIns="50800" rIns="50800" bIns="50800" numCol="1" anchor="ctr">
              <a:noAutofit/>
            </a:bodyPr>
            <a:lstStyle/>
            <a:p>
              <a:pPr>
                <a:defRPr sz="2400">
                  <a:solidFill>
                    <a:srgbClr val="FFFFFF"/>
                  </a:solidFill>
                </a:defRPr>
              </a:pPr>
              <a:endParaRPr/>
            </a:p>
          </p:txBody>
        </p:sp>
      </p:grpSp>
      <p:sp>
        <p:nvSpPr>
          <p:cNvPr id="1093" name="Double Arrow"/>
          <p:cNvSpPr/>
          <p:nvPr/>
        </p:nvSpPr>
        <p:spPr>
          <a:xfrm>
            <a:off x="8912408" y="4589962"/>
            <a:ext cx="1397001" cy="732303"/>
          </a:xfrm>
          <a:prstGeom prst="leftRightArrow">
            <a:avLst>
              <a:gd name="adj1" fmla="val 32000"/>
              <a:gd name="adj2" fmla="val 76307"/>
            </a:avLst>
          </a:prstGeom>
          <a:blipFill>
            <a:blip r:embed="rId10"/>
          </a:blipFill>
          <a:ln w="12700">
            <a:miter lim="400000"/>
          </a:ln>
          <a:effectLst>
            <a:outerShdw blurRad="50800" dist="127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1094" name="image12.png" descr="image12.png"/>
          <p:cNvPicPr>
            <a:picLocks noChangeAspect="1"/>
          </p:cNvPicPr>
          <p:nvPr/>
        </p:nvPicPr>
        <p:blipFill>
          <a:blip r:embed="rId11">
            <a:extLst/>
          </a:blip>
          <a:stretch>
            <a:fillRect/>
          </a:stretch>
        </p:blipFill>
        <p:spPr>
          <a:xfrm>
            <a:off x="113981" y="4469681"/>
            <a:ext cx="1922637" cy="2566838"/>
          </a:xfrm>
          <a:prstGeom prst="rect">
            <a:avLst/>
          </a:prstGeom>
          <a:ln w="12700">
            <a:miter lim="400000"/>
          </a:ln>
        </p:spPr>
      </p:pic>
      <p:grpSp>
        <p:nvGrpSpPr>
          <p:cNvPr id="1098" name="Group"/>
          <p:cNvGrpSpPr/>
          <p:nvPr/>
        </p:nvGrpSpPr>
        <p:grpSpPr>
          <a:xfrm>
            <a:off x="496334" y="3755963"/>
            <a:ext cx="10460380" cy="1512917"/>
            <a:chOff x="0" y="0"/>
            <a:chExt cx="10460378" cy="1512916"/>
          </a:xfrm>
        </p:grpSpPr>
        <p:sp>
          <p:nvSpPr>
            <p:cNvPr id="1095" name="Line"/>
            <p:cNvSpPr/>
            <p:nvPr/>
          </p:nvSpPr>
          <p:spPr>
            <a:xfrm>
              <a:off x="785574" y="905579"/>
              <a:ext cx="9674805" cy="607338"/>
            </a:xfrm>
            <a:custGeom>
              <a:avLst/>
              <a:gdLst/>
              <a:ahLst/>
              <a:cxnLst>
                <a:cxn ang="0">
                  <a:pos x="wd2" y="hd2"/>
                </a:cxn>
                <a:cxn ang="5400000">
                  <a:pos x="wd2" y="hd2"/>
                </a:cxn>
                <a:cxn ang="10800000">
                  <a:pos x="wd2" y="hd2"/>
                </a:cxn>
                <a:cxn ang="16200000">
                  <a:pos x="wd2" y="hd2"/>
                </a:cxn>
              </a:cxnLst>
              <a:rect l="0" t="0" r="r" b="b"/>
              <a:pathLst>
                <a:path w="21600" h="19469" extrusionOk="0">
                  <a:moveTo>
                    <a:pt x="0" y="19469"/>
                  </a:moveTo>
                  <a:cubicBezTo>
                    <a:pt x="1092" y="15589"/>
                    <a:pt x="2211" y="12291"/>
                    <a:pt x="3349" y="9593"/>
                  </a:cubicBezTo>
                  <a:cubicBezTo>
                    <a:pt x="7684" y="-679"/>
                    <a:pt x="12216" y="-2131"/>
                    <a:pt x="16675" y="2537"/>
                  </a:cubicBezTo>
                  <a:cubicBezTo>
                    <a:pt x="18333" y="4273"/>
                    <a:pt x="19977" y="6849"/>
                    <a:pt x="21600" y="10254"/>
                  </a:cubicBezTo>
                </a:path>
              </a:pathLst>
            </a:cu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096" name="EPK_TC[flight info]"/>
            <p:cNvSpPr/>
            <p:nvPr/>
          </p:nvSpPr>
          <p:spPr>
            <a:xfrm>
              <a:off x="0" y="0"/>
              <a:ext cx="373865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t>E</a:t>
              </a:r>
              <a:r>
                <a:rPr baseline="-5999"/>
                <a:t>PK_TC</a:t>
              </a:r>
              <a:r>
                <a:rPr sz="3500"/>
                <a:t>[flight info]</a:t>
              </a:r>
            </a:p>
          </p:txBody>
        </p:sp>
        <p:sp>
          <p:nvSpPr>
            <p:cNvPr id="1097" name="Line"/>
            <p:cNvSpPr/>
            <p:nvPr/>
          </p:nvSpPr>
          <p:spPr>
            <a:xfrm flipH="1" flipV="1">
              <a:off x="2186256" y="511421"/>
              <a:ext cx="281501" cy="63718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grpSp>
      <p:grpSp>
        <p:nvGrpSpPr>
          <p:cNvPr id="1102" name="Group"/>
          <p:cNvGrpSpPr/>
          <p:nvPr/>
        </p:nvGrpSpPr>
        <p:grpSpPr>
          <a:xfrm>
            <a:off x="5632277" y="1167856"/>
            <a:ext cx="7379715" cy="3612286"/>
            <a:chOff x="0" y="0"/>
            <a:chExt cx="7379714" cy="3612285"/>
          </a:xfrm>
        </p:grpSpPr>
        <p:sp>
          <p:nvSpPr>
            <p:cNvPr id="1099" name="Line"/>
            <p:cNvSpPr/>
            <p:nvPr/>
          </p:nvSpPr>
          <p:spPr>
            <a:xfrm>
              <a:off x="0" y="2039975"/>
              <a:ext cx="5110960" cy="1572311"/>
            </a:xfrm>
            <a:custGeom>
              <a:avLst/>
              <a:gdLst/>
              <a:ahLst/>
              <a:cxnLst>
                <a:cxn ang="0">
                  <a:pos x="wd2" y="hd2"/>
                </a:cxn>
                <a:cxn ang="5400000">
                  <a:pos x="wd2" y="hd2"/>
                </a:cxn>
                <a:cxn ang="10800000">
                  <a:pos x="wd2" y="hd2"/>
                </a:cxn>
                <a:cxn ang="16200000">
                  <a:pos x="wd2" y="hd2"/>
                </a:cxn>
              </a:cxnLst>
              <a:rect l="0" t="0" r="r" b="b"/>
              <a:pathLst>
                <a:path w="21600" h="18440" extrusionOk="0">
                  <a:moveTo>
                    <a:pt x="21600" y="18440"/>
                  </a:moveTo>
                  <a:cubicBezTo>
                    <a:pt x="20288" y="14011"/>
                    <a:pt x="18858" y="10314"/>
                    <a:pt x="17342" y="7432"/>
                  </a:cubicBezTo>
                  <a:cubicBezTo>
                    <a:pt x="11771" y="-3160"/>
                    <a:pt x="5433" y="-2399"/>
                    <a:pt x="0" y="9513"/>
                  </a:cubicBezTo>
                </a:path>
              </a:pathLst>
            </a:cu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100" name="Line"/>
            <p:cNvSpPr/>
            <p:nvPr/>
          </p:nvSpPr>
          <p:spPr>
            <a:xfrm flipV="1">
              <a:off x="4138322" y="1001676"/>
              <a:ext cx="707173" cy="166656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endParaRPr/>
            </a:p>
          </p:txBody>
        </p:sp>
        <p:sp>
          <p:nvSpPr>
            <p:cNvPr id="1101" name="Flight delayed /…"/>
            <p:cNvSpPr/>
            <p:nvPr/>
          </p:nvSpPr>
          <p:spPr>
            <a:xfrm>
              <a:off x="3810518" y="0"/>
              <a:ext cx="356919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t>Flight delayed /</a:t>
              </a:r>
            </a:p>
            <a:p>
              <a:pPr>
                <a:defRPr b="1">
                  <a:latin typeface="Helvetica"/>
                  <a:ea typeface="Helvetica"/>
                  <a:cs typeface="Helvetica"/>
                  <a:sym typeface="Helvetica"/>
                </a:defRPr>
              </a:pPr>
              <a:r>
                <a:t>not delayed</a:t>
              </a:r>
            </a:p>
          </p:txBody>
        </p:sp>
      </p:grpSp>
      <p:sp>
        <p:nvSpPr>
          <p:cNvPr id="1103" name="Additional steps needed…"/>
          <p:cNvSpPr>
            <a:spLocks noGrp="1"/>
          </p:cNvSpPr>
          <p:nvPr>
            <p:ph type="body" sz="quarter" idx="1"/>
          </p:nvPr>
        </p:nvSpPr>
        <p:spPr>
          <a:xfrm>
            <a:off x="402125" y="7768542"/>
            <a:ext cx="12200550" cy="1661131"/>
          </a:xfrm>
          <a:prstGeom prst="rect">
            <a:avLst/>
          </a:prstGeom>
        </p:spPr>
        <p:txBody>
          <a:bodyPr/>
          <a:lstStyle>
            <a:lvl1pPr marL="0" indent="0" defTabSz="484886">
              <a:spcBef>
                <a:spcPts val="800"/>
              </a:spcBef>
              <a:buSzTx/>
              <a:buNone/>
              <a:defRPr sz="4565"/>
            </a:lvl1pPr>
            <a:lvl2pPr marL="830103" indent="-461168" defTabSz="484886">
              <a:spcBef>
                <a:spcPts val="800"/>
              </a:spcBef>
              <a:defRPr sz="3734"/>
            </a:lvl2pPr>
          </a:lstStyle>
          <a:p>
            <a:r>
              <a:t>Additional steps needed</a:t>
            </a:r>
          </a:p>
          <a:p>
            <a:pPr lvl="1"/>
            <a:r>
              <a:t>E.g., delay response / payment to noise timing side-channel</a:t>
            </a:r>
          </a:p>
        </p:txBody>
      </p:sp>
      <p:grpSp>
        <p:nvGrpSpPr>
          <p:cNvPr id="1106" name="Group"/>
          <p:cNvGrpSpPr/>
          <p:nvPr/>
        </p:nvGrpSpPr>
        <p:grpSpPr>
          <a:xfrm>
            <a:off x="1350944" y="5236081"/>
            <a:ext cx="3591713" cy="720709"/>
            <a:chOff x="0" y="0"/>
            <a:chExt cx="3591712" cy="720708"/>
          </a:xfrm>
        </p:grpSpPr>
        <p:sp>
          <p:nvSpPr>
            <p:cNvPr id="1104" name="Line"/>
            <p:cNvSpPr/>
            <p:nvPr/>
          </p:nvSpPr>
          <p:spPr>
            <a:xfrm flipH="1" flipV="1">
              <a:off x="0" y="720708"/>
              <a:ext cx="3591713"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105" name="$$$"/>
            <p:cNvSpPr/>
            <p:nvPr/>
          </p:nvSpPr>
          <p:spPr>
            <a:xfrm>
              <a:off x="1357297" y="0"/>
              <a:ext cx="87711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47</a:t>
            </a:fld>
            <a:endParaRPr lang="uk-UA"/>
          </a:p>
        </p:txBody>
      </p:sp>
    </p:spTree>
    <p:custDataLst>
      <p:tags r:id="rId1"/>
    </p:custDataLst>
    <p:extLst>
      <p:ext uri="{BB962C8B-B14F-4D97-AF65-F5344CB8AC3E}">
        <p14:creationId xmlns:p14="http://schemas.microsoft.com/office/powerpoint/2010/main" val="671496063"/>
      </p:ext>
    </p:extLst>
  </p:cSld>
  <p:clrMapOvr>
    <a:masterClrMapping/>
  </p:clrMapOvr>
  <p:transition spd="med" advTm="442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98"/>
                                        </p:tgtEl>
                                        <p:attrNameLst>
                                          <p:attrName>style.visibility</p:attrName>
                                        </p:attrNameLst>
                                      </p:cBhvr>
                                      <p:to>
                                        <p:strVal val="visible"/>
                                      </p:to>
                                    </p:set>
                                    <p:animEffect transition="in" filter="wipe(left)">
                                      <p:cBhvr>
                                        <p:cTn id="7" dur="1000"/>
                                        <p:tgtEl>
                                          <p:spTgt spid="1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1102"/>
                                        </p:tgtEl>
                                        <p:attrNameLst>
                                          <p:attrName>style.visibility</p:attrName>
                                        </p:attrNameLst>
                                      </p:cBhvr>
                                      <p:to>
                                        <p:strVal val="visible"/>
                                      </p:to>
                                    </p:set>
                                    <p:animEffect transition="in" filter="wipe(right)">
                                      <p:cBhvr>
                                        <p:cTn id="12" dur="1000"/>
                                        <p:tgtEl>
                                          <p:spTgt spid="1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iterate>
                                    <p:tmAbs val="0"/>
                                  </p:iterate>
                                  <p:childTnLst>
                                    <p:set>
                                      <p:cBhvr>
                                        <p:cTn id="16" fill="hold"/>
                                        <p:tgtEl>
                                          <p:spTgt spid="1106"/>
                                        </p:tgtEl>
                                        <p:attrNameLst>
                                          <p:attrName>style.visibility</p:attrName>
                                        </p:attrNameLst>
                                      </p:cBhvr>
                                      <p:to>
                                        <p:strVal val="visible"/>
                                      </p:to>
                                    </p:set>
                                    <p:animEffect transition="in" filter="wipe(right)">
                                      <p:cBhvr>
                                        <p:cTn id="17" dur="1000"/>
                                        <p:tgtEl>
                                          <p:spTgt spid="110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 grpId="0" animBg="1" advAuto="0"/>
      <p:bldP spid="1102" grpId="0" animBg="1" advAuto="0"/>
      <p:bldP spid="1103" grpId="0" animBg="1" advAuto="0"/>
      <p:bldP spid="110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52500" y="148856"/>
            <a:ext cx="11099800" cy="1360967"/>
          </a:xfrm>
        </p:spPr>
        <p:txBody>
          <a:bodyPr>
            <a:normAutofit/>
          </a:bodyPr>
          <a:lstStyle/>
          <a:p>
            <a:r>
              <a:rPr lang="en-US" dirty="0" smtClean="0"/>
              <a:t>TLS-based Notarization</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5</a:t>
            </a:fld>
            <a:endParaRPr lang="uk-UA"/>
          </a:p>
        </p:txBody>
      </p:sp>
      <p:grpSp>
        <p:nvGrpSpPr>
          <p:cNvPr id="12" name="Group 11"/>
          <p:cNvGrpSpPr/>
          <p:nvPr/>
        </p:nvGrpSpPr>
        <p:grpSpPr>
          <a:xfrm>
            <a:off x="6766428" y="3444948"/>
            <a:ext cx="6238371" cy="6131992"/>
            <a:chOff x="6766428" y="3444948"/>
            <a:chExt cx="6238371" cy="6131992"/>
          </a:xfrm>
        </p:grpSpPr>
        <p:pic>
          <p:nvPicPr>
            <p:cNvPr id="5" name="Picture 4"/>
            <p:cNvPicPr>
              <a:picLocks noChangeAspect="1"/>
            </p:cNvPicPr>
            <p:nvPr/>
          </p:nvPicPr>
          <p:blipFill>
            <a:blip r:embed="rId3"/>
            <a:stretch>
              <a:fillRect/>
            </a:stretch>
          </p:blipFill>
          <p:spPr>
            <a:xfrm>
              <a:off x="6766428" y="3444948"/>
              <a:ext cx="6238371" cy="5485661"/>
            </a:xfrm>
            <a:prstGeom prst="rect">
              <a:avLst/>
            </a:prstGeom>
          </p:spPr>
        </p:pic>
        <p:sp>
          <p:nvSpPr>
            <p:cNvPr id="6" name="Rectangle 5"/>
            <p:cNvSpPr/>
            <p:nvPr/>
          </p:nvSpPr>
          <p:spPr>
            <a:xfrm>
              <a:off x="8177453" y="8930609"/>
              <a:ext cx="3416320" cy="646331"/>
            </a:xfrm>
            <a:prstGeom prst="rect">
              <a:avLst/>
            </a:prstGeom>
          </p:spPr>
          <p:txBody>
            <a:bodyPr wrap="none">
              <a:spAutoFit/>
            </a:bodyPr>
            <a:lstStyle/>
            <a:p>
              <a:r>
                <a:rPr lang="en-US" dirty="0"/>
                <a:t>https://</a:t>
              </a:r>
              <a:r>
                <a:rPr lang="en-US" dirty="0" err="1"/>
                <a:t>tls-n.org</a:t>
              </a:r>
              <a:r>
                <a:rPr lang="en-US" dirty="0"/>
                <a:t>/</a:t>
              </a:r>
            </a:p>
          </p:txBody>
        </p:sp>
      </p:grpSp>
      <p:grpSp>
        <p:nvGrpSpPr>
          <p:cNvPr id="11" name="Group 10"/>
          <p:cNvGrpSpPr/>
          <p:nvPr/>
        </p:nvGrpSpPr>
        <p:grpSpPr>
          <a:xfrm>
            <a:off x="680039" y="1951811"/>
            <a:ext cx="6341439" cy="3886108"/>
            <a:chOff x="680039" y="1951811"/>
            <a:chExt cx="6341439" cy="3886108"/>
          </a:xfrm>
        </p:grpSpPr>
        <p:pic>
          <p:nvPicPr>
            <p:cNvPr id="7" name="Picture 6"/>
            <p:cNvPicPr>
              <a:picLocks noChangeAspect="1"/>
            </p:cNvPicPr>
            <p:nvPr/>
          </p:nvPicPr>
          <p:blipFill>
            <a:blip r:embed="rId4"/>
            <a:stretch>
              <a:fillRect/>
            </a:stretch>
          </p:blipFill>
          <p:spPr>
            <a:xfrm>
              <a:off x="680039" y="1951811"/>
              <a:ext cx="6341439" cy="2986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1706581" y="5191588"/>
              <a:ext cx="4288353" cy="646331"/>
            </a:xfrm>
            <a:prstGeom prst="rect">
              <a:avLst/>
            </a:prstGeom>
          </p:spPr>
          <p:txBody>
            <a:bodyPr wrap="none">
              <a:spAutoFit/>
            </a:bodyPr>
            <a:lstStyle/>
            <a:p>
              <a:r>
                <a:rPr lang="en-US" dirty="0"/>
                <a:t>https://</a:t>
              </a:r>
              <a:r>
                <a:rPr lang="en-US" dirty="0" err="1"/>
                <a:t>tlsnotary.org</a:t>
              </a:r>
              <a:r>
                <a:rPr lang="en-US" dirty="0"/>
                <a:t>/</a:t>
              </a:r>
            </a:p>
          </p:txBody>
        </p:sp>
      </p:grpSp>
      <p:grpSp>
        <p:nvGrpSpPr>
          <p:cNvPr id="17" name="Group 16"/>
          <p:cNvGrpSpPr/>
          <p:nvPr/>
        </p:nvGrpSpPr>
        <p:grpSpPr>
          <a:xfrm>
            <a:off x="378982" y="1509823"/>
            <a:ext cx="6856854" cy="7398706"/>
            <a:chOff x="378982" y="1851069"/>
            <a:chExt cx="6856854" cy="7398706"/>
          </a:xfrm>
        </p:grpSpPr>
        <p:pic>
          <p:nvPicPr>
            <p:cNvPr id="15" name="Picture 14"/>
            <p:cNvPicPr>
              <a:picLocks noChangeAspect="1"/>
            </p:cNvPicPr>
            <p:nvPr/>
          </p:nvPicPr>
          <p:blipFill>
            <a:blip r:embed="rId5"/>
            <a:stretch>
              <a:fillRect/>
            </a:stretch>
          </p:blipFill>
          <p:spPr>
            <a:xfrm>
              <a:off x="378982" y="1851069"/>
              <a:ext cx="6856854" cy="6681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652698" y="8593185"/>
              <a:ext cx="63094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Modified</a:t>
              </a:r>
              <a:r>
                <a:rPr kumimoji="0" lang="en-US" sz="3600" b="0" i="0" u="none" strike="noStrike" cap="none" spc="0" normalizeH="0" dirty="0" smtClean="0">
                  <a:ln>
                    <a:noFill/>
                  </a:ln>
                  <a:solidFill>
                    <a:srgbClr val="000000"/>
                  </a:solidFill>
                  <a:effectLst/>
                  <a:uFillTx/>
                  <a:latin typeface="+mn-lt"/>
                  <a:ea typeface="+mn-ea"/>
                  <a:cs typeface="+mn-cs"/>
                  <a:sym typeface="Helvetica Light"/>
                </a:rPr>
                <a:t> </a:t>
              </a:r>
              <a:r>
                <a:rPr kumimoji="0" lang="en-US" sz="3600" b="0" i="0" u="none" strike="noStrike" cap="none" spc="0" normalizeH="0" dirty="0" err="1" smtClean="0">
                  <a:ln>
                    <a:noFill/>
                  </a:ln>
                  <a:solidFill>
                    <a:srgbClr val="000000"/>
                  </a:solidFill>
                  <a:effectLst/>
                  <a:uFillTx/>
                  <a:latin typeface="+mn-lt"/>
                  <a:ea typeface="+mn-ea"/>
                  <a:cs typeface="+mn-cs"/>
                  <a:sym typeface="Helvetica Light"/>
                </a:rPr>
                <a:t>keygen</a:t>
              </a:r>
              <a:r>
                <a:rPr kumimoji="0" lang="en-US" sz="3600" b="0" i="0" u="none" strike="noStrike" cap="none" spc="0" normalizeH="0" dirty="0" smtClean="0">
                  <a:ln>
                    <a:noFill/>
                  </a:ln>
                  <a:solidFill>
                    <a:srgbClr val="000000"/>
                  </a:solidFill>
                  <a:effectLst/>
                  <a:uFillTx/>
                  <a:latin typeface="+mn-lt"/>
                  <a:ea typeface="+mn-ea"/>
                  <a:cs typeface="+mn-cs"/>
                  <a:sym typeface="Helvetica Light"/>
                </a:rPr>
                <a:t> in </a:t>
              </a:r>
              <a:r>
                <a:rPr kumimoji="0" lang="en-US" sz="3600" b="0" i="0" u="none" strike="noStrike" cap="none" spc="0" normalizeH="0" dirty="0" err="1" smtClean="0">
                  <a:ln>
                    <a:noFill/>
                  </a:ln>
                  <a:solidFill>
                    <a:srgbClr val="000000"/>
                  </a:solidFill>
                  <a:effectLst/>
                  <a:uFillTx/>
                  <a:latin typeface="+mn-lt"/>
                  <a:ea typeface="+mn-ea"/>
                  <a:cs typeface="+mn-cs"/>
                  <a:sym typeface="Helvetica Light"/>
                </a:rPr>
                <a:t>TLSNotary</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grpSp>
      <p:pic>
        <p:nvPicPr>
          <p:cNvPr id="13" name="Picture 12"/>
          <p:cNvPicPr>
            <a:picLocks noChangeAspect="1"/>
          </p:cNvPicPr>
          <p:nvPr/>
        </p:nvPicPr>
        <p:blipFill>
          <a:blip r:embed="rId6"/>
          <a:stretch>
            <a:fillRect/>
          </a:stretch>
        </p:blipFill>
        <p:spPr>
          <a:xfrm>
            <a:off x="326955" y="26135"/>
            <a:ext cx="12338190" cy="96484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37354517"/>
      </p:ext>
    </p:extLst>
  </p:cSld>
  <p:clrMapOvr>
    <a:masterClrMapping/>
  </p:clrMapOvr>
  <p:transition spd="med" advTm="8273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0" y="42530"/>
            <a:ext cx="11099800" cy="1129119"/>
          </a:xfrm>
        </p:spPr>
        <p:txBody>
          <a:bodyPr>
            <a:normAutofit fontScale="90000"/>
          </a:bodyPr>
          <a:lstStyle/>
          <a:p>
            <a:r>
              <a:rPr lang="en-US" dirty="0" smtClean="0"/>
              <a:t>Related</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6</a:t>
            </a:fld>
            <a:endParaRPr lang="uk-UA"/>
          </a:p>
        </p:txBody>
      </p:sp>
      <p:graphicFrame>
        <p:nvGraphicFramePr>
          <p:cNvPr id="8" name="Table 7"/>
          <p:cNvGraphicFramePr>
            <a:graphicFrameLocks noGrp="1"/>
          </p:cNvGraphicFramePr>
          <p:nvPr>
            <p:extLst>
              <p:ext uri="{D42A27DB-BD31-4B8C-83A1-F6EECF244321}">
                <p14:modId xmlns:p14="http://schemas.microsoft.com/office/powerpoint/2010/main" val="62312556"/>
              </p:ext>
            </p:extLst>
          </p:nvPr>
        </p:nvGraphicFramePr>
        <p:xfrm>
          <a:off x="276003" y="1451496"/>
          <a:ext cx="12483067" cy="7423907"/>
        </p:xfrm>
        <a:graphic>
          <a:graphicData uri="http://schemas.openxmlformats.org/drawingml/2006/table">
            <a:tbl>
              <a:tblPr firstRow="1" firstCol="1" bandRow="1">
                <a:tableStyleId>{CF821DB8-F4EB-4A41-A1BA-3FCAFE7338EE}</a:tableStyleId>
              </a:tblPr>
              <a:tblGrid>
                <a:gridCol w="3004497"/>
                <a:gridCol w="3261719"/>
                <a:gridCol w="3261719"/>
                <a:gridCol w="2955132"/>
              </a:tblGrid>
              <a:tr h="947513">
                <a:tc>
                  <a:txBody>
                    <a:bodyPr/>
                    <a:lstStyle/>
                    <a:p>
                      <a:endParaRPr lang="en-US" sz="3200" dirty="0">
                        <a:latin typeface="+mn-ea"/>
                        <a:ea typeface="+mn-ea"/>
                      </a:endParaRPr>
                    </a:p>
                  </a:txBody>
                  <a:tcPr anchor="ctr"/>
                </a:tc>
                <a:tc>
                  <a:txBody>
                    <a:bodyPr/>
                    <a:lstStyle/>
                    <a:p>
                      <a:r>
                        <a:rPr lang="en-US" sz="3200" dirty="0" smtClean="0">
                          <a:latin typeface="+mn-ea"/>
                          <a:ea typeface="+mn-ea"/>
                        </a:rPr>
                        <a:t>Town Crier</a:t>
                      </a:r>
                      <a:endParaRPr lang="en-US" sz="3200" dirty="0">
                        <a:latin typeface="+mn-ea"/>
                        <a:ea typeface="+mn-ea"/>
                      </a:endParaRPr>
                    </a:p>
                  </a:txBody>
                  <a:tcPr anchor="ctr"/>
                </a:tc>
                <a:tc>
                  <a:txBody>
                    <a:bodyPr/>
                    <a:lstStyle/>
                    <a:p>
                      <a:r>
                        <a:rPr lang="en-US" sz="3200" dirty="0" err="1" smtClean="0">
                          <a:latin typeface="+mn-ea"/>
                          <a:ea typeface="+mn-ea"/>
                        </a:rPr>
                        <a:t>TLSNotary</a:t>
                      </a:r>
                      <a:endParaRPr lang="en-US" sz="3200" dirty="0">
                        <a:latin typeface="+mn-ea"/>
                        <a:ea typeface="+mn-ea"/>
                      </a:endParaRPr>
                    </a:p>
                  </a:txBody>
                  <a:tcPr anchor="ctr"/>
                </a:tc>
                <a:tc>
                  <a:txBody>
                    <a:bodyPr/>
                    <a:lstStyle/>
                    <a:p>
                      <a:r>
                        <a:rPr lang="en-US" sz="3200" dirty="0" smtClean="0">
                          <a:latin typeface="+mn-ea"/>
                          <a:ea typeface="+mn-ea"/>
                        </a:rPr>
                        <a:t>TLS-N</a:t>
                      </a:r>
                      <a:endParaRPr lang="en-US" sz="3200" dirty="0">
                        <a:latin typeface="+mn-ea"/>
                        <a:ea typeface="+mn-ea"/>
                      </a:endParaRPr>
                    </a:p>
                  </a:txBody>
                  <a:tcPr anchor="ctr"/>
                </a:tc>
              </a:tr>
              <a:tr h="1532458">
                <a:tc>
                  <a:txBody>
                    <a:bodyPr/>
                    <a:lstStyle/>
                    <a:p>
                      <a:r>
                        <a:rPr lang="en-US" sz="3200" dirty="0" smtClean="0">
                          <a:latin typeface="+mn-ea"/>
                          <a:ea typeface="+mn-ea"/>
                        </a:rPr>
                        <a:t>Root of Trust</a:t>
                      </a:r>
                      <a:endParaRPr lang="en-US" sz="3200" dirty="0">
                        <a:latin typeface="+mn-ea"/>
                        <a:ea typeface="+mn-ea"/>
                      </a:endParaRPr>
                    </a:p>
                  </a:txBody>
                  <a:tcPr anchor="ctr"/>
                </a:tc>
                <a:tc>
                  <a:txBody>
                    <a:bodyPr/>
                    <a:lstStyle/>
                    <a:p>
                      <a:r>
                        <a:rPr lang="en-US" sz="3200" dirty="0" smtClean="0">
                          <a:latin typeface="+mn-ea"/>
                          <a:ea typeface="+mn-ea"/>
                        </a:rPr>
                        <a:t>Trust</a:t>
                      </a:r>
                      <a:r>
                        <a:rPr lang="en-US" sz="3200" baseline="0" dirty="0" smtClean="0">
                          <a:latin typeface="+mn-ea"/>
                          <a:ea typeface="+mn-ea"/>
                        </a:rPr>
                        <a:t> Hardware</a:t>
                      </a:r>
                      <a:endParaRPr lang="en-US" sz="3200" dirty="0">
                        <a:latin typeface="+mn-ea"/>
                        <a:ea typeface="+mn-ea"/>
                      </a:endParaRPr>
                    </a:p>
                  </a:txBody>
                  <a:tcPr anchor="ctr"/>
                </a:tc>
                <a:tc>
                  <a:txBody>
                    <a:bodyPr/>
                    <a:lstStyle/>
                    <a:p>
                      <a:r>
                        <a:rPr lang="en-US" sz="3200" dirty="0" smtClean="0">
                          <a:latin typeface="+mn-ea"/>
                          <a:ea typeface="+mn-ea"/>
                        </a:rPr>
                        <a:t>Trusted Third Party (TTP)</a:t>
                      </a:r>
                      <a:endParaRPr lang="en-US" sz="3200" dirty="0">
                        <a:latin typeface="+mn-ea"/>
                        <a:ea typeface="+mn-ea"/>
                      </a:endParaRPr>
                    </a:p>
                  </a:txBody>
                  <a:tcPr anchor="ctr"/>
                </a:tc>
                <a:tc>
                  <a:txBody>
                    <a:bodyPr/>
                    <a:lstStyle/>
                    <a:p>
                      <a:r>
                        <a:rPr lang="en-US" sz="3200" dirty="0" smtClean="0">
                          <a:latin typeface="+mn-ea"/>
                          <a:ea typeface="+mn-ea"/>
                        </a:rPr>
                        <a:t>Decentralized</a:t>
                      </a:r>
                      <a:endParaRPr lang="en-US" sz="3200" dirty="0">
                        <a:latin typeface="+mn-ea"/>
                        <a:ea typeface="+mn-ea"/>
                      </a:endParaRPr>
                    </a:p>
                  </a:txBody>
                  <a:tcPr anchor="ctr"/>
                </a:tc>
              </a:tr>
              <a:tr h="1856998">
                <a:tc>
                  <a:txBody>
                    <a:bodyPr/>
                    <a:lstStyle/>
                    <a:p>
                      <a:r>
                        <a:rPr lang="en-US" sz="3200" dirty="0" smtClean="0">
                          <a:latin typeface="+mn-ea"/>
                          <a:ea typeface="+mn-ea"/>
                        </a:rPr>
                        <a:t>Supported TLS Versions</a:t>
                      </a:r>
                      <a:endParaRPr lang="en-US" sz="3200" dirty="0">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c>
                  <a:txBody>
                    <a:bodyPr/>
                    <a:lstStyle/>
                    <a:p>
                      <a:r>
                        <a:rPr lang="en-US" sz="3200" dirty="0" smtClean="0">
                          <a:solidFill>
                            <a:srgbClr val="FF0000"/>
                          </a:solidFill>
                          <a:latin typeface="+mn-ea"/>
                          <a:ea typeface="+mn-ea"/>
                        </a:rPr>
                        <a:t>&lt;= TLS 1.1</a:t>
                      </a:r>
                    </a:p>
                    <a:p>
                      <a:r>
                        <a:rPr lang="en-US" sz="3200" dirty="0" smtClean="0">
                          <a:solidFill>
                            <a:srgbClr val="FF0000"/>
                          </a:solidFill>
                          <a:latin typeface="+mn-ea"/>
                          <a:ea typeface="+mn-ea"/>
                        </a:rPr>
                        <a:t>Can</a:t>
                      </a:r>
                      <a:r>
                        <a:rPr lang="en-US" sz="3200" baseline="0" dirty="0" smtClean="0">
                          <a:solidFill>
                            <a:srgbClr val="FF0000"/>
                          </a:solidFill>
                          <a:latin typeface="+mn-ea"/>
                          <a:ea typeface="+mn-ea"/>
                        </a:rPr>
                        <a:t> only use MD5 and SHA-1</a:t>
                      </a:r>
                      <a:endParaRPr lang="en-US" sz="3200" dirty="0" smtClean="0">
                        <a:solidFill>
                          <a:srgbClr val="FF0000"/>
                        </a:solidFill>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r>
              <a:tr h="1532458">
                <a:tc>
                  <a:txBody>
                    <a:bodyPr/>
                    <a:lstStyle/>
                    <a:p>
                      <a:r>
                        <a:rPr lang="en-US" sz="3200" dirty="0" smtClean="0">
                          <a:latin typeface="+mn-ea"/>
                          <a:ea typeface="+mn-ea"/>
                        </a:rPr>
                        <a:t>Ease</a:t>
                      </a:r>
                      <a:r>
                        <a:rPr lang="en-US" sz="3200" baseline="0" dirty="0" smtClean="0">
                          <a:latin typeface="+mn-ea"/>
                          <a:ea typeface="+mn-ea"/>
                        </a:rPr>
                        <a:t> of Adoption</a:t>
                      </a:r>
                      <a:endParaRPr lang="en-US" sz="3200" dirty="0">
                        <a:latin typeface="+mn-ea"/>
                        <a:ea typeface="+mn-ea"/>
                      </a:endParaRPr>
                    </a:p>
                  </a:txBody>
                  <a:tcPr anchor="ctr"/>
                </a:tc>
                <a:tc>
                  <a:txBody>
                    <a:bodyPr/>
                    <a:lstStyle/>
                    <a:p>
                      <a:r>
                        <a:rPr lang="en-US" sz="3200" dirty="0" smtClean="0">
                          <a:latin typeface="+mn-ea"/>
                          <a:ea typeface="+mn-ea"/>
                        </a:rPr>
                        <a:t>Yes</a:t>
                      </a:r>
                      <a:endParaRPr lang="en-US" sz="3200" dirty="0">
                        <a:latin typeface="+mn-ea"/>
                        <a:ea typeface="+mn-ea"/>
                      </a:endParaRPr>
                    </a:p>
                  </a:txBody>
                  <a:tcPr anchor="ctr"/>
                </a:tc>
                <a:tc>
                  <a:txBody>
                    <a:bodyPr/>
                    <a:lstStyle/>
                    <a:p>
                      <a:r>
                        <a:rPr lang="en-US" sz="3200" dirty="0" smtClean="0">
                          <a:latin typeface="+mn-ea"/>
                          <a:ea typeface="+mn-ea"/>
                        </a:rPr>
                        <a:t>Yes</a:t>
                      </a:r>
                    </a:p>
                  </a:txBody>
                  <a:tcPr anchor="ctr"/>
                </a:tc>
                <a:tc>
                  <a:txBody>
                    <a:bodyPr/>
                    <a:lstStyle/>
                    <a:p>
                      <a:r>
                        <a:rPr lang="en-US" sz="3200" dirty="0" smtClean="0">
                          <a:solidFill>
                            <a:srgbClr val="FF0000"/>
                          </a:solidFill>
                          <a:latin typeface="+mn-ea"/>
                          <a:ea typeface="+mn-ea"/>
                        </a:rPr>
                        <a:t>Require</a:t>
                      </a:r>
                      <a:r>
                        <a:rPr lang="en-US" sz="3200" baseline="0" dirty="0" smtClean="0">
                          <a:solidFill>
                            <a:srgbClr val="FF0000"/>
                          </a:solidFill>
                          <a:latin typeface="+mn-ea"/>
                          <a:ea typeface="+mn-ea"/>
                        </a:rPr>
                        <a:t> modification to web servers</a:t>
                      </a:r>
                      <a:endParaRPr lang="en-US" sz="3200" dirty="0">
                        <a:solidFill>
                          <a:srgbClr val="FF0000"/>
                        </a:solidFill>
                        <a:latin typeface="+mn-ea"/>
                        <a:ea typeface="+mn-ea"/>
                      </a:endParaRPr>
                    </a:p>
                  </a:txBody>
                  <a:tcPr anchor="ctr"/>
                </a:tc>
              </a:tr>
              <a:tr h="1532458">
                <a:tc>
                  <a:txBody>
                    <a:bodyPr/>
                    <a:lstStyle/>
                    <a:p>
                      <a:r>
                        <a:rPr lang="en-US" sz="3200" dirty="0" smtClean="0">
                          <a:latin typeface="+mn-ea"/>
                          <a:ea typeface="+mn-ea"/>
                        </a:rPr>
                        <a:t>On chain digest</a:t>
                      </a:r>
                      <a:r>
                        <a:rPr lang="en-US" sz="3200" baseline="0" dirty="0" smtClean="0">
                          <a:latin typeface="+mn-ea"/>
                          <a:ea typeface="+mn-ea"/>
                        </a:rPr>
                        <a:t> cost</a:t>
                      </a:r>
                      <a:endParaRPr lang="en-US" sz="3200" dirty="0">
                        <a:latin typeface="+mn-ea"/>
                        <a:ea typeface="+mn-ea"/>
                      </a:endParaRPr>
                    </a:p>
                  </a:txBody>
                  <a:tcPr anchor="ctr"/>
                </a:tc>
                <a:tc>
                  <a:txBody>
                    <a:bodyPr/>
                    <a:lstStyle/>
                    <a:p>
                      <a:r>
                        <a:rPr lang="en-US" sz="3200" dirty="0" smtClean="0">
                          <a:latin typeface="+mn-ea"/>
                          <a:ea typeface="+mn-ea"/>
                        </a:rPr>
                        <a:t>0</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r>
            </a:tbl>
          </a:graphicData>
        </a:graphic>
      </p:graphicFrame>
      <p:sp>
        <p:nvSpPr>
          <p:cNvPr id="7" name="Rectangle 6"/>
          <p:cNvSpPr/>
          <p:nvPr/>
        </p:nvSpPr>
        <p:spPr>
          <a:xfrm>
            <a:off x="-106769" y="2401570"/>
            <a:ext cx="13652648" cy="7741890"/>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10585819"/>
      </p:ext>
    </p:extLst>
  </p:cSld>
  <p:clrMapOvr>
    <a:masterClrMapping/>
  </p:clrMapOvr>
  <p:transition spd="med" advTm="10433"/>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0" y="42530"/>
            <a:ext cx="11099800" cy="1129119"/>
          </a:xfrm>
        </p:spPr>
        <p:txBody>
          <a:bodyPr>
            <a:normAutofit fontScale="90000"/>
          </a:bodyPr>
          <a:lstStyle/>
          <a:p>
            <a:r>
              <a:rPr lang="en-US" dirty="0" smtClean="0"/>
              <a:t>Related</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7</a:t>
            </a:fld>
            <a:endParaRPr lang="uk-UA"/>
          </a:p>
        </p:txBody>
      </p:sp>
      <p:graphicFrame>
        <p:nvGraphicFramePr>
          <p:cNvPr id="8" name="Table 7"/>
          <p:cNvGraphicFramePr>
            <a:graphicFrameLocks noGrp="1"/>
          </p:cNvGraphicFramePr>
          <p:nvPr>
            <p:extLst>
              <p:ext uri="{D42A27DB-BD31-4B8C-83A1-F6EECF244321}">
                <p14:modId xmlns:p14="http://schemas.microsoft.com/office/powerpoint/2010/main" val="1357382453"/>
              </p:ext>
            </p:extLst>
          </p:nvPr>
        </p:nvGraphicFramePr>
        <p:xfrm>
          <a:off x="276003" y="1451496"/>
          <a:ext cx="12483067" cy="7423907"/>
        </p:xfrm>
        <a:graphic>
          <a:graphicData uri="http://schemas.openxmlformats.org/drawingml/2006/table">
            <a:tbl>
              <a:tblPr firstRow="1" firstCol="1" bandRow="1">
                <a:tableStyleId>{CF821DB8-F4EB-4A41-A1BA-3FCAFE7338EE}</a:tableStyleId>
              </a:tblPr>
              <a:tblGrid>
                <a:gridCol w="3004497"/>
                <a:gridCol w="3261719"/>
                <a:gridCol w="3261719"/>
                <a:gridCol w="2955132"/>
              </a:tblGrid>
              <a:tr h="947513">
                <a:tc>
                  <a:txBody>
                    <a:bodyPr/>
                    <a:lstStyle/>
                    <a:p>
                      <a:endParaRPr lang="en-US" sz="3200" dirty="0">
                        <a:latin typeface="+mn-ea"/>
                        <a:ea typeface="+mn-ea"/>
                      </a:endParaRPr>
                    </a:p>
                  </a:txBody>
                  <a:tcPr anchor="ctr"/>
                </a:tc>
                <a:tc>
                  <a:txBody>
                    <a:bodyPr/>
                    <a:lstStyle/>
                    <a:p>
                      <a:r>
                        <a:rPr lang="en-US" sz="3200" dirty="0" smtClean="0">
                          <a:latin typeface="+mn-ea"/>
                          <a:ea typeface="+mn-ea"/>
                        </a:rPr>
                        <a:t>Town Crier</a:t>
                      </a:r>
                      <a:endParaRPr lang="en-US" sz="3200" dirty="0">
                        <a:latin typeface="+mn-ea"/>
                        <a:ea typeface="+mn-ea"/>
                      </a:endParaRPr>
                    </a:p>
                  </a:txBody>
                  <a:tcPr anchor="ctr"/>
                </a:tc>
                <a:tc>
                  <a:txBody>
                    <a:bodyPr/>
                    <a:lstStyle/>
                    <a:p>
                      <a:r>
                        <a:rPr lang="en-US" sz="3200" dirty="0" err="1" smtClean="0">
                          <a:latin typeface="+mn-ea"/>
                          <a:ea typeface="+mn-ea"/>
                        </a:rPr>
                        <a:t>TLSNotary</a:t>
                      </a:r>
                      <a:endParaRPr lang="en-US" sz="3200" dirty="0">
                        <a:latin typeface="+mn-ea"/>
                        <a:ea typeface="+mn-ea"/>
                      </a:endParaRPr>
                    </a:p>
                  </a:txBody>
                  <a:tcPr anchor="ctr"/>
                </a:tc>
                <a:tc>
                  <a:txBody>
                    <a:bodyPr/>
                    <a:lstStyle/>
                    <a:p>
                      <a:r>
                        <a:rPr lang="en-US" sz="3200" dirty="0" smtClean="0">
                          <a:latin typeface="+mn-ea"/>
                          <a:ea typeface="+mn-ea"/>
                        </a:rPr>
                        <a:t>TLS-N</a:t>
                      </a:r>
                      <a:endParaRPr lang="en-US" sz="3200" dirty="0">
                        <a:latin typeface="+mn-ea"/>
                        <a:ea typeface="+mn-ea"/>
                      </a:endParaRPr>
                    </a:p>
                  </a:txBody>
                  <a:tcPr anchor="ctr"/>
                </a:tc>
              </a:tr>
              <a:tr h="1532458">
                <a:tc>
                  <a:txBody>
                    <a:bodyPr/>
                    <a:lstStyle/>
                    <a:p>
                      <a:r>
                        <a:rPr lang="en-US" sz="3200" dirty="0" smtClean="0">
                          <a:latin typeface="+mn-ea"/>
                          <a:ea typeface="+mn-ea"/>
                        </a:rPr>
                        <a:t>Root of Trust</a:t>
                      </a:r>
                      <a:endParaRPr lang="en-US" sz="3200" dirty="0">
                        <a:latin typeface="+mn-ea"/>
                        <a:ea typeface="+mn-ea"/>
                      </a:endParaRPr>
                    </a:p>
                  </a:txBody>
                  <a:tcPr anchor="ctr"/>
                </a:tc>
                <a:tc>
                  <a:txBody>
                    <a:bodyPr/>
                    <a:lstStyle/>
                    <a:p>
                      <a:r>
                        <a:rPr lang="en-US" sz="3200" dirty="0" smtClean="0">
                          <a:latin typeface="+mn-ea"/>
                          <a:ea typeface="+mn-ea"/>
                        </a:rPr>
                        <a:t>Trusted</a:t>
                      </a:r>
                      <a:r>
                        <a:rPr lang="en-US" sz="3200" baseline="0" dirty="0" smtClean="0">
                          <a:latin typeface="+mn-ea"/>
                          <a:ea typeface="+mn-ea"/>
                        </a:rPr>
                        <a:t> </a:t>
                      </a:r>
                      <a:r>
                        <a:rPr lang="en-US" sz="3200" baseline="0" dirty="0" smtClean="0">
                          <a:latin typeface="+mn-ea"/>
                          <a:ea typeface="+mn-ea"/>
                        </a:rPr>
                        <a:t>Hardware</a:t>
                      </a:r>
                      <a:endParaRPr lang="en-US" sz="3200" dirty="0">
                        <a:latin typeface="+mn-ea"/>
                        <a:ea typeface="+mn-ea"/>
                      </a:endParaRPr>
                    </a:p>
                  </a:txBody>
                  <a:tcPr anchor="ctr"/>
                </a:tc>
                <a:tc>
                  <a:txBody>
                    <a:bodyPr/>
                    <a:lstStyle/>
                    <a:p>
                      <a:r>
                        <a:rPr lang="en-US" sz="3200" dirty="0" smtClean="0">
                          <a:latin typeface="+mn-ea"/>
                          <a:ea typeface="+mn-ea"/>
                        </a:rPr>
                        <a:t>Trusted Third Party (TTP)</a:t>
                      </a:r>
                      <a:endParaRPr lang="en-US" sz="3200" dirty="0">
                        <a:latin typeface="+mn-ea"/>
                        <a:ea typeface="+mn-ea"/>
                      </a:endParaRPr>
                    </a:p>
                  </a:txBody>
                  <a:tcPr anchor="ctr"/>
                </a:tc>
                <a:tc>
                  <a:txBody>
                    <a:bodyPr/>
                    <a:lstStyle/>
                    <a:p>
                      <a:r>
                        <a:rPr lang="en-US" sz="3200" dirty="0" smtClean="0">
                          <a:latin typeface="+mn-ea"/>
                          <a:ea typeface="+mn-ea"/>
                        </a:rPr>
                        <a:t>Decentralized</a:t>
                      </a:r>
                      <a:endParaRPr lang="en-US" sz="3200" dirty="0">
                        <a:latin typeface="+mn-ea"/>
                        <a:ea typeface="+mn-ea"/>
                      </a:endParaRPr>
                    </a:p>
                  </a:txBody>
                  <a:tcPr anchor="ctr"/>
                </a:tc>
              </a:tr>
              <a:tr h="1856998">
                <a:tc>
                  <a:txBody>
                    <a:bodyPr/>
                    <a:lstStyle/>
                    <a:p>
                      <a:r>
                        <a:rPr lang="en-US" sz="3200" dirty="0" smtClean="0">
                          <a:latin typeface="+mn-ea"/>
                          <a:ea typeface="+mn-ea"/>
                        </a:rPr>
                        <a:t>Supported TLS Versions</a:t>
                      </a:r>
                      <a:endParaRPr lang="en-US" sz="3200" dirty="0">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c>
                  <a:txBody>
                    <a:bodyPr/>
                    <a:lstStyle/>
                    <a:p>
                      <a:r>
                        <a:rPr lang="en-US" sz="3200" dirty="0" smtClean="0">
                          <a:solidFill>
                            <a:srgbClr val="FF0000"/>
                          </a:solidFill>
                          <a:latin typeface="+mn-ea"/>
                          <a:ea typeface="+mn-ea"/>
                        </a:rPr>
                        <a:t>&lt;= TLS 1.1</a:t>
                      </a:r>
                    </a:p>
                    <a:p>
                      <a:r>
                        <a:rPr lang="en-US" sz="3200" dirty="0" smtClean="0">
                          <a:solidFill>
                            <a:srgbClr val="FF0000"/>
                          </a:solidFill>
                          <a:latin typeface="+mn-ea"/>
                          <a:ea typeface="+mn-ea"/>
                        </a:rPr>
                        <a:t>Can</a:t>
                      </a:r>
                      <a:r>
                        <a:rPr lang="en-US" sz="3200" baseline="0" dirty="0" smtClean="0">
                          <a:solidFill>
                            <a:srgbClr val="FF0000"/>
                          </a:solidFill>
                          <a:latin typeface="+mn-ea"/>
                          <a:ea typeface="+mn-ea"/>
                        </a:rPr>
                        <a:t> only use MD5 and SHA-1</a:t>
                      </a:r>
                      <a:endParaRPr lang="en-US" sz="3200" dirty="0" smtClean="0">
                        <a:solidFill>
                          <a:srgbClr val="FF0000"/>
                        </a:solidFill>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r>
              <a:tr h="1532458">
                <a:tc>
                  <a:txBody>
                    <a:bodyPr/>
                    <a:lstStyle/>
                    <a:p>
                      <a:r>
                        <a:rPr lang="en-US" sz="3200" dirty="0" smtClean="0">
                          <a:latin typeface="+mn-ea"/>
                          <a:ea typeface="+mn-ea"/>
                        </a:rPr>
                        <a:t>Ease</a:t>
                      </a:r>
                      <a:r>
                        <a:rPr lang="en-US" sz="3200" baseline="0" dirty="0" smtClean="0">
                          <a:latin typeface="+mn-ea"/>
                          <a:ea typeface="+mn-ea"/>
                        </a:rPr>
                        <a:t> of Adoption</a:t>
                      </a:r>
                      <a:endParaRPr lang="en-US" sz="3200" dirty="0">
                        <a:latin typeface="+mn-ea"/>
                        <a:ea typeface="+mn-ea"/>
                      </a:endParaRPr>
                    </a:p>
                  </a:txBody>
                  <a:tcPr anchor="ctr"/>
                </a:tc>
                <a:tc>
                  <a:txBody>
                    <a:bodyPr/>
                    <a:lstStyle/>
                    <a:p>
                      <a:r>
                        <a:rPr lang="en-US" sz="3200" dirty="0" smtClean="0">
                          <a:latin typeface="+mn-ea"/>
                          <a:ea typeface="+mn-ea"/>
                        </a:rPr>
                        <a:t>Yes</a:t>
                      </a:r>
                      <a:endParaRPr lang="en-US" sz="3200" dirty="0">
                        <a:latin typeface="+mn-ea"/>
                        <a:ea typeface="+mn-ea"/>
                      </a:endParaRPr>
                    </a:p>
                  </a:txBody>
                  <a:tcPr anchor="ctr"/>
                </a:tc>
                <a:tc>
                  <a:txBody>
                    <a:bodyPr/>
                    <a:lstStyle/>
                    <a:p>
                      <a:r>
                        <a:rPr lang="en-US" sz="3200" dirty="0" smtClean="0">
                          <a:latin typeface="+mn-ea"/>
                          <a:ea typeface="+mn-ea"/>
                        </a:rPr>
                        <a:t>Yes</a:t>
                      </a:r>
                    </a:p>
                  </a:txBody>
                  <a:tcPr anchor="ctr"/>
                </a:tc>
                <a:tc>
                  <a:txBody>
                    <a:bodyPr/>
                    <a:lstStyle/>
                    <a:p>
                      <a:r>
                        <a:rPr lang="en-US" sz="3200" dirty="0" smtClean="0">
                          <a:solidFill>
                            <a:srgbClr val="FF0000"/>
                          </a:solidFill>
                          <a:latin typeface="+mn-ea"/>
                          <a:ea typeface="+mn-ea"/>
                        </a:rPr>
                        <a:t>Require</a:t>
                      </a:r>
                      <a:r>
                        <a:rPr lang="en-US" sz="3200" baseline="0" dirty="0" smtClean="0">
                          <a:solidFill>
                            <a:srgbClr val="FF0000"/>
                          </a:solidFill>
                          <a:latin typeface="+mn-ea"/>
                          <a:ea typeface="+mn-ea"/>
                        </a:rPr>
                        <a:t> modification to web servers</a:t>
                      </a:r>
                      <a:endParaRPr lang="en-US" sz="3200" dirty="0">
                        <a:solidFill>
                          <a:srgbClr val="FF0000"/>
                        </a:solidFill>
                        <a:latin typeface="+mn-ea"/>
                        <a:ea typeface="+mn-ea"/>
                      </a:endParaRPr>
                    </a:p>
                  </a:txBody>
                  <a:tcPr anchor="ctr"/>
                </a:tc>
              </a:tr>
              <a:tr h="1532458">
                <a:tc>
                  <a:txBody>
                    <a:bodyPr/>
                    <a:lstStyle/>
                    <a:p>
                      <a:r>
                        <a:rPr lang="en-US" sz="3200" dirty="0" smtClean="0">
                          <a:latin typeface="+mn-ea"/>
                          <a:ea typeface="+mn-ea"/>
                        </a:rPr>
                        <a:t>On chain digest</a:t>
                      </a:r>
                      <a:r>
                        <a:rPr lang="en-US" sz="3200" baseline="0" dirty="0" smtClean="0">
                          <a:latin typeface="+mn-ea"/>
                          <a:ea typeface="+mn-ea"/>
                        </a:rPr>
                        <a:t> cost</a:t>
                      </a:r>
                      <a:endParaRPr lang="en-US" sz="3200" dirty="0">
                        <a:latin typeface="+mn-ea"/>
                        <a:ea typeface="+mn-ea"/>
                      </a:endParaRPr>
                    </a:p>
                  </a:txBody>
                  <a:tcPr anchor="ctr"/>
                </a:tc>
                <a:tc>
                  <a:txBody>
                    <a:bodyPr/>
                    <a:lstStyle/>
                    <a:p>
                      <a:r>
                        <a:rPr lang="en-US" sz="3200" dirty="0" smtClean="0">
                          <a:latin typeface="+mn-ea"/>
                          <a:ea typeface="+mn-ea"/>
                        </a:rPr>
                        <a:t>0</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r>
            </a:tbl>
          </a:graphicData>
        </a:graphic>
      </p:graphicFrame>
      <p:sp>
        <p:nvSpPr>
          <p:cNvPr id="7" name="Rectangle 6"/>
          <p:cNvSpPr/>
          <p:nvPr/>
        </p:nvSpPr>
        <p:spPr>
          <a:xfrm>
            <a:off x="0" y="3934047"/>
            <a:ext cx="13205637" cy="614561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41896989"/>
      </p:ext>
    </p:extLst>
  </p:cSld>
  <p:clrMapOvr>
    <a:masterClrMapping/>
  </p:clrMapOvr>
  <p:transition spd="med" advTm="32447"/>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0" y="42530"/>
            <a:ext cx="11099800" cy="1129119"/>
          </a:xfrm>
        </p:spPr>
        <p:txBody>
          <a:bodyPr>
            <a:normAutofit fontScale="90000"/>
          </a:bodyPr>
          <a:lstStyle/>
          <a:p>
            <a:r>
              <a:rPr lang="en-US" dirty="0" smtClean="0"/>
              <a:t>Related</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8</a:t>
            </a:fld>
            <a:endParaRPr lang="uk-UA"/>
          </a:p>
        </p:txBody>
      </p:sp>
      <p:graphicFrame>
        <p:nvGraphicFramePr>
          <p:cNvPr id="8" name="Table 7"/>
          <p:cNvGraphicFramePr>
            <a:graphicFrameLocks noGrp="1"/>
          </p:cNvGraphicFramePr>
          <p:nvPr>
            <p:extLst>
              <p:ext uri="{D42A27DB-BD31-4B8C-83A1-F6EECF244321}">
                <p14:modId xmlns:p14="http://schemas.microsoft.com/office/powerpoint/2010/main" val="298554347"/>
              </p:ext>
            </p:extLst>
          </p:nvPr>
        </p:nvGraphicFramePr>
        <p:xfrm>
          <a:off x="276003" y="1451496"/>
          <a:ext cx="12483067" cy="7423907"/>
        </p:xfrm>
        <a:graphic>
          <a:graphicData uri="http://schemas.openxmlformats.org/drawingml/2006/table">
            <a:tbl>
              <a:tblPr firstRow="1" firstCol="1" bandRow="1">
                <a:tableStyleId>{CF821DB8-F4EB-4A41-A1BA-3FCAFE7338EE}</a:tableStyleId>
              </a:tblPr>
              <a:tblGrid>
                <a:gridCol w="3004497"/>
                <a:gridCol w="3261719"/>
                <a:gridCol w="3261719"/>
                <a:gridCol w="2955132"/>
              </a:tblGrid>
              <a:tr h="947513">
                <a:tc>
                  <a:txBody>
                    <a:bodyPr/>
                    <a:lstStyle/>
                    <a:p>
                      <a:endParaRPr lang="en-US" sz="3200" dirty="0">
                        <a:latin typeface="+mn-ea"/>
                        <a:ea typeface="+mn-ea"/>
                      </a:endParaRPr>
                    </a:p>
                  </a:txBody>
                  <a:tcPr anchor="ctr"/>
                </a:tc>
                <a:tc>
                  <a:txBody>
                    <a:bodyPr/>
                    <a:lstStyle/>
                    <a:p>
                      <a:r>
                        <a:rPr lang="en-US" sz="3200" dirty="0" smtClean="0">
                          <a:latin typeface="+mn-ea"/>
                          <a:ea typeface="+mn-ea"/>
                        </a:rPr>
                        <a:t>Town Crier</a:t>
                      </a:r>
                      <a:endParaRPr lang="en-US" sz="3200" dirty="0">
                        <a:latin typeface="+mn-ea"/>
                        <a:ea typeface="+mn-ea"/>
                      </a:endParaRPr>
                    </a:p>
                  </a:txBody>
                  <a:tcPr anchor="ctr"/>
                </a:tc>
                <a:tc>
                  <a:txBody>
                    <a:bodyPr/>
                    <a:lstStyle/>
                    <a:p>
                      <a:r>
                        <a:rPr lang="en-US" sz="3200" dirty="0" err="1" smtClean="0">
                          <a:latin typeface="+mn-ea"/>
                          <a:ea typeface="+mn-ea"/>
                        </a:rPr>
                        <a:t>TLSNotary</a:t>
                      </a:r>
                      <a:endParaRPr lang="en-US" sz="3200" dirty="0">
                        <a:latin typeface="+mn-ea"/>
                        <a:ea typeface="+mn-ea"/>
                      </a:endParaRPr>
                    </a:p>
                  </a:txBody>
                  <a:tcPr anchor="ctr"/>
                </a:tc>
                <a:tc>
                  <a:txBody>
                    <a:bodyPr/>
                    <a:lstStyle/>
                    <a:p>
                      <a:r>
                        <a:rPr lang="en-US" sz="3200" dirty="0" smtClean="0">
                          <a:latin typeface="+mn-ea"/>
                          <a:ea typeface="+mn-ea"/>
                        </a:rPr>
                        <a:t>TLS-N</a:t>
                      </a:r>
                      <a:endParaRPr lang="en-US" sz="3200" dirty="0">
                        <a:latin typeface="+mn-ea"/>
                        <a:ea typeface="+mn-ea"/>
                      </a:endParaRPr>
                    </a:p>
                  </a:txBody>
                  <a:tcPr anchor="ctr"/>
                </a:tc>
              </a:tr>
              <a:tr h="1532458">
                <a:tc>
                  <a:txBody>
                    <a:bodyPr/>
                    <a:lstStyle/>
                    <a:p>
                      <a:r>
                        <a:rPr lang="en-US" sz="3200" dirty="0" smtClean="0">
                          <a:latin typeface="+mn-ea"/>
                          <a:ea typeface="+mn-ea"/>
                        </a:rPr>
                        <a:t>Root of Trust</a:t>
                      </a:r>
                      <a:endParaRPr lang="en-US" sz="3200" dirty="0">
                        <a:latin typeface="+mn-ea"/>
                        <a:ea typeface="+mn-ea"/>
                      </a:endParaRPr>
                    </a:p>
                  </a:txBody>
                  <a:tcPr anchor="ctr"/>
                </a:tc>
                <a:tc>
                  <a:txBody>
                    <a:bodyPr/>
                    <a:lstStyle/>
                    <a:p>
                      <a:r>
                        <a:rPr lang="en-US" sz="3200" dirty="0" smtClean="0">
                          <a:latin typeface="+mn-ea"/>
                          <a:ea typeface="+mn-ea"/>
                        </a:rPr>
                        <a:t>Trusted</a:t>
                      </a:r>
                      <a:r>
                        <a:rPr lang="en-US" sz="3200" baseline="0" dirty="0" smtClean="0">
                          <a:latin typeface="+mn-ea"/>
                          <a:ea typeface="+mn-ea"/>
                        </a:rPr>
                        <a:t> </a:t>
                      </a:r>
                      <a:r>
                        <a:rPr lang="en-US" sz="3200" baseline="0" dirty="0" smtClean="0">
                          <a:latin typeface="+mn-ea"/>
                          <a:ea typeface="+mn-ea"/>
                        </a:rPr>
                        <a:t>Hardware</a:t>
                      </a:r>
                      <a:endParaRPr lang="en-US" sz="3200" dirty="0">
                        <a:latin typeface="+mn-ea"/>
                        <a:ea typeface="+mn-ea"/>
                      </a:endParaRPr>
                    </a:p>
                  </a:txBody>
                  <a:tcPr anchor="ctr"/>
                </a:tc>
                <a:tc>
                  <a:txBody>
                    <a:bodyPr/>
                    <a:lstStyle/>
                    <a:p>
                      <a:r>
                        <a:rPr lang="en-US" sz="3200" dirty="0" smtClean="0">
                          <a:latin typeface="+mn-ea"/>
                          <a:ea typeface="+mn-ea"/>
                        </a:rPr>
                        <a:t>Trusted Third Party (TTP)</a:t>
                      </a:r>
                      <a:endParaRPr lang="en-US" sz="3200" dirty="0">
                        <a:latin typeface="+mn-ea"/>
                        <a:ea typeface="+mn-ea"/>
                      </a:endParaRPr>
                    </a:p>
                  </a:txBody>
                  <a:tcPr anchor="ctr"/>
                </a:tc>
                <a:tc>
                  <a:txBody>
                    <a:bodyPr/>
                    <a:lstStyle/>
                    <a:p>
                      <a:r>
                        <a:rPr lang="en-US" sz="3200" dirty="0" smtClean="0">
                          <a:latin typeface="+mn-ea"/>
                          <a:ea typeface="+mn-ea"/>
                        </a:rPr>
                        <a:t>Decentralized</a:t>
                      </a:r>
                      <a:endParaRPr lang="en-US" sz="3200" dirty="0">
                        <a:latin typeface="+mn-ea"/>
                        <a:ea typeface="+mn-ea"/>
                      </a:endParaRPr>
                    </a:p>
                  </a:txBody>
                  <a:tcPr anchor="ctr"/>
                </a:tc>
              </a:tr>
              <a:tr h="1856998">
                <a:tc>
                  <a:txBody>
                    <a:bodyPr/>
                    <a:lstStyle/>
                    <a:p>
                      <a:r>
                        <a:rPr lang="en-US" sz="3200" dirty="0" smtClean="0">
                          <a:latin typeface="+mn-ea"/>
                          <a:ea typeface="+mn-ea"/>
                        </a:rPr>
                        <a:t>Supported TLS Versions</a:t>
                      </a:r>
                      <a:endParaRPr lang="en-US" sz="3200" dirty="0">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c>
                  <a:txBody>
                    <a:bodyPr/>
                    <a:lstStyle/>
                    <a:p>
                      <a:r>
                        <a:rPr lang="en-US" sz="3200" dirty="0" smtClean="0">
                          <a:solidFill>
                            <a:srgbClr val="FF0000"/>
                          </a:solidFill>
                          <a:latin typeface="+mn-ea"/>
                          <a:ea typeface="+mn-ea"/>
                        </a:rPr>
                        <a:t>&lt;= TLS 1.1</a:t>
                      </a:r>
                    </a:p>
                    <a:p>
                      <a:r>
                        <a:rPr lang="en-US" sz="3200" dirty="0" smtClean="0">
                          <a:solidFill>
                            <a:srgbClr val="FF0000"/>
                          </a:solidFill>
                          <a:latin typeface="+mn-ea"/>
                          <a:ea typeface="+mn-ea"/>
                        </a:rPr>
                        <a:t>Can</a:t>
                      </a:r>
                      <a:r>
                        <a:rPr lang="en-US" sz="3200" baseline="0" dirty="0" smtClean="0">
                          <a:solidFill>
                            <a:srgbClr val="FF0000"/>
                          </a:solidFill>
                          <a:latin typeface="+mn-ea"/>
                          <a:ea typeface="+mn-ea"/>
                        </a:rPr>
                        <a:t> only use MD5 and SHA-1</a:t>
                      </a:r>
                      <a:endParaRPr lang="en-US" sz="3200" dirty="0" smtClean="0">
                        <a:solidFill>
                          <a:srgbClr val="FF0000"/>
                        </a:solidFill>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r>
              <a:tr h="1532458">
                <a:tc>
                  <a:txBody>
                    <a:bodyPr/>
                    <a:lstStyle/>
                    <a:p>
                      <a:r>
                        <a:rPr lang="en-US" sz="3200" dirty="0" smtClean="0">
                          <a:latin typeface="+mn-ea"/>
                          <a:ea typeface="+mn-ea"/>
                        </a:rPr>
                        <a:t>Ease</a:t>
                      </a:r>
                      <a:r>
                        <a:rPr lang="en-US" sz="3200" baseline="0" dirty="0" smtClean="0">
                          <a:latin typeface="+mn-ea"/>
                          <a:ea typeface="+mn-ea"/>
                        </a:rPr>
                        <a:t> of Adoption</a:t>
                      </a:r>
                      <a:endParaRPr lang="en-US" sz="3200" dirty="0">
                        <a:latin typeface="+mn-ea"/>
                        <a:ea typeface="+mn-ea"/>
                      </a:endParaRPr>
                    </a:p>
                  </a:txBody>
                  <a:tcPr anchor="ctr"/>
                </a:tc>
                <a:tc>
                  <a:txBody>
                    <a:bodyPr/>
                    <a:lstStyle/>
                    <a:p>
                      <a:r>
                        <a:rPr lang="en-US" sz="3200" dirty="0" smtClean="0">
                          <a:latin typeface="+mn-ea"/>
                          <a:ea typeface="+mn-ea"/>
                        </a:rPr>
                        <a:t>Yes</a:t>
                      </a:r>
                      <a:endParaRPr lang="en-US" sz="3200" dirty="0">
                        <a:latin typeface="+mn-ea"/>
                        <a:ea typeface="+mn-ea"/>
                      </a:endParaRPr>
                    </a:p>
                  </a:txBody>
                  <a:tcPr anchor="ctr"/>
                </a:tc>
                <a:tc>
                  <a:txBody>
                    <a:bodyPr/>
                    <a:lstStyle/>
                    <a:p>
                      <a:r>
                        <a:rPr lang="en-US" sz="3200" dirty="0" smtClean="0">
                          <a:latin typeface="+mn-ea"/>
                          <a:ea typeface="+mn-ea"/>
                        </a:rPr>
                        <a:t>Yes</a:t>
                      </a:r>
                    </a:p>
                  </a:txBody>
                  <a:tcPr anchor="ctr"/>
                </a:tc>
                <a:tc>
                  <a:txBody>
                    <a:bodyPr/>
                    <a:lstStyle/>
                    <a:p>
                      <a:r>
                        <a:rPr lang="en-US" sz="3200" dirty="0" smtClean="0">
                          <a:solidFill>
                            <a:srgbClr val="FF0000"/>
                          </a:solidFill>
                          <a:latin typeface="+mn-ea"/>
                          <a:ea typeface="+mn-ea"/>
                        </a:rPr>
                        <a:t>Require</a:t>
                      </a:r>
                      <a:r>
                        <a:rPr lang="en-US" sz="3200" baseline="0" dirty="0" smtClean="0">
                          <a:solidFill>
                            <a:srgbClr val="FF0000"/>
                          </a:solidFill>
                          <a:latin typeface="+mn-ea"/>
                          <a:ea typeface="+mn-ea"/>
                        </a:rPr>
                        <a:t> modification to web servers</a:t>
                      </a:r>
                      <a:endParaRPr lang="en-US" sz="3200" dirty="0">
                        <a:solidFill>
                          <a:srgbClr val="FF0000"/>
                        </a:solidFill>
                        <a:latin typeface="+mn-ea"/>
                        <a:ea typeface="+mn-ea"/>
                      </a:endParaRPr>
                    </a:p>
                  </a:txBody>
                  <a:tcPr anchor="ctr"/>
                </a:tc>
              </a:tr>
              <a:tr h="1532458">
                <a:tc>
                  <a:txBody>
                    <a:bodyPr/>
                    <a:lstStyle/>
                    <a:p>
                      <a:r>
                        <a:rPr lang="en-US" sz="3200" dirty="0" smtClean="0">
                          <a:latin typeface="+mn-ea"/>
                          <a:ea typeface="+mn-ea"/>
                        </a:rPr>
                        <a:t>On chain digest</a:t>
                      </a:r>
                      <a:r>
                        <a:rPr lang="en-US" sz="3200" baseline="0" dirty="0" smtClean="0">
                          <a:latin typeface="+mn-ea"/>
                          <a:ea typeface="+mn-ea"/>
                        </a:rPr>
                        <a:t> cost</a:t>
                      </a:r>
                      <a:endParaRPr lang="en-US" sz="3200" dirty="0">
                        <a:latin typeface="+mn-ea"/>
                        <a:ea typeface="+mn-ea"/>
                      </a:endParaRPr>
                    </a:p>
                  </a:txBody>
                  <a:tcPr anchor="ctr"/>
                </a:tc>
                <a:tc>
                  <a:txBody>
                    <a:bodyPr/>
                    <a:lstStyle/>
                    <a:p>
                      <a:r>
                        <a:rPr lang="en-US" sz="3200" dirty="0" smtClean="0">
                          <a:latin typeface="+mn-ea"/>
                          <a:ea typeface="+mn-ea"/>
                        </a:rPr>
                        <a:t>0</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r>
            </a:tbl>
          </a:graphicData>
        </a:graphic>
      </p:graphicFrame>
      <p:sp>
        <p:nvSpPr>
          <p:cNvPr id="7" name="Rectangle 6"/>
          <p:cNvSpPr/>
          <p:nvPr/>
        </p:nvSpPr>
        <p:spPr>
          <a:xfrm>
            <a:off x="0" y="5802594"/>
            <a:ext cx="13205637" cy="614561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19478942"/>
      </p:ext>
    </p:extLst>
  </p:cSld>
  <p:clrMapOvr>
    <a:masterClrMapping/>
  </p:clrMapOvr>
  <p:transition spd="med" advTm="66961"/>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0" y="42530"/>
            <a:ext cx="11099800" cy="1129119"/>
          </a:xfrm>
        </p:spPr>
        <p:txBody>
          <a:bodyPr>
            <a:normAutofit fontScale="90000"/>
          </a:bodyPr>
          <a:lstStyle/>
          <a:p>
            <a:r>
              <a:rPr lang="en-US" dirty="0" smtClean="0"/>
              <a:t>Related</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a:t>
            </a:fld>
            <a:endParaRPr lang="uk-UA"/>
          </a:p>
        </p:txBody>
      </p:sp>
      <p:graphicFrame>
        <p:nvGraphicFramePr>
          <p:cNvPr id="9" name="Table 8"/>
          <p:cNvGraphicFramePr>
            <a:graphicFrameLocks noGrp="1"/>
          </p:cNvGraphicFramePr>
          <p:nvPr>
            <p:extLst>
              <p:ext uri="{D42A27DB-BD31-4B8C-83A1-F6EECF244321}">
                <p14:modId xmlns:p14="http://schemas.microsoft.com/office/powerpoint/2010/main" val="100826745"/>
              </p:ext>
            </p:extLst>
          </p:nvPr>
        </p:nvGraphicFramePr>
        <p:xfrm>
          <a:off x="276003" y="1451496"/>
          <a:ext cx="12483067" cy="7423907"/>
        </p:xfrm>
        <a:graphic>
          <a:graphicData uri="http://schemas.openxmlformats.org/drawingml/2006/table">
            <a:tbl>
              <a:tblPr firstRow="1" firstCol="1" bandRow="1">
                <a:tableStyleId>{CF821DB8-F4EB-4A41-A1BA-3FCAFE7338EE}</a:tableStyleId>
              </a:tblPr>
              <a:tblGrid>
                <a:gridCol w="3004497"/>
                <a:gridCol w="3261719"/>
                <a:gridCol w="3261719"/>
                <a:gridCol w="2955132"/>
              </a:tblGrid>
              <a:tr h="947513">
                <a:tc>
                  <a:txBody>
                    <a:bodyPr/>
                    <a:lstStyle/>
                    <a:p>
                      <a:endParaRPr lang="en-US" sz="3200" dirty="0">
                        <a:latin typeface="+mn-ea"/>
                        <a:ea typeface="+mn-ea"/>
                      </a:endParaRPr>
                    </a:p>
                  </a:txBody>
                  <a:tcPr anchor="ctr"/>
                </a:tc>
                <a:tc>
                  <a:txBody>
                    <a:bodyPr/>
                    <a:lstStyle/>
                    <a:p>
                      <a:r>
                        <a:rPr lang="en-US" sz="3200" dirty="0" smtClean="0">
                          <a:latin typeface="+mn-ea"/>
                          <a:ea typeface="+mn-ea"/>
                        </a:rPr>
                        <a:t>Town Crier</a:t>
                      </a:r>
                      <a:endParaRPr lang="en-US" sz="3200" dirty="0">
                        <a:latin typeface="+mn-ea"/>
                        <a:ea typeface="+mn-ea"/>
                      </a:endParaRPr>
                    </a:p>
                  </a:txBody>
                  <a:tcPr anchor="ctr"/>
                </a:tc>
                <a:tc>
                  <a:txBody>
                    <a:bodyPr/>
                    <a:lstStyle/>
                    <a:p>
                      <a:r>
                        <a:rPr lang="en-US" sz="3200" dirty="0" err="1" smtClean="0">
                          <a:latin typeface="+mn-ea"/>
                          <a:ea typeface="+mn-ea"/>
                        </a:rPr>
                        <a:t>TLSNotary</a:t>
                      </a:r>
                      <a:endParaRPr lang="en-US" sz="3200" dirty="0">
                        <a:latin typeface="+mn-ea"/>
                        <a:ea typeface="+mn-ea"/>
                      </a:endParaRPr>
                    </a:p>
                  </a:txBody>
                  <a:tcPr anchor="ctr"/>
                </a:tc>
                <a:tc>
                  <a:txBody>
                    <a:bodyPr/>
                    <a:lstStyle/>
                    <a:p>
                      <a:r>
                        <a:rPr lang="en-US" sz="3200" dirty="0" smtClean="0">
                          <a:latin typeface="+mn-ea"/>
                          <a:ea typeface="+mn-ea"/>
                        </a:rPr>
                        <a:t>TLS-N</a:t>
                      </a:r>
                      <a:endParaRPr lang="en-US" sz="3200" dirty="0">
                        <a:latin typeface="+mn-ea"/>
                        <a:ea typeface="+mn-ea"/>
                      </a:endParaRPr>
                    </a:p>
                  </a:txBody>
                  <a:tcPr anchor="ctr"/>
                </a:tc>
              </a:tr>
              <a:tr h="1532458">
                <a:tc>
                  <a:txBody>
                    <a:bodyPr/>
                    <a:lstStyle/>
                    <a:p>
                      <a:r>
                        <a:rPr lang="en-US" sz="3200" dirty="0" smtClean="0">
                          <a:latin typeface="+mn-ea"/>
                          <a:ea typeface="+mn-ea"/>
                        </a:rPr>
                        <a:t>Root of Trust</a:t>
                      </a:r>
                      <a:endParaRPr lang="en-US" sz="3200" dirty="0">
                        <a:latin typeface="+mn-ea"/>
                        <a:ea typeface="+mn-ea"/>
                      </a:endParaRPr>
                    </a:p>
                  </a:txBody>
                  <a:tcPr anchor="ctr"/>
                </a:tc>
                <a:tc>
                  <a:txBody>
                    <a:bodyPr/>
                    <a:lstStyle/>
                    <a:p>
                      <a:r>
                        <a:rPr lang="en-US" sz="3200" dirty="0" smtClean="0">
                          <a:latin typeface="+mn-ea"/>
                          <a:ea typeface="+mn-ea"/>
                        </a:rPr>
                        <a:t>Trusted</a:t>
                      </a:r>
                      <a:r>
                        <a:rPr lang="en-US" sz="3200" baseline="0" dirty="0" smtClean="0">
                          <a:latin typeface="+mn-ea"/>
                          <a:ea typeface="+mn-ea"/>
                        </a:rPr>
                        <a:t> </a:t>
                      </a:r>
                      <a:r>
                        <a:rPr lang="en-US" sz="3200" baseline="0" dirty="0" smtClean="0">
                          <a:latin typeface="+mn-ea"/>
                          <a:ea typeface="+mn-ea"/>
                        </a:rPr>
                        <a:t>Hardware</a:t>
                      </a:r>
                      <a:endParaRPr lang="en-US" sz="3200" dirty="0">
                        <a:latin typeface="+mn-ea"/>
                        <a:ea typeface="+mn-ea"/>
                      </a:endParaRPr>
                    </a:p>
                  </a:txBody>
                  <a:tcPr anchor="ctr"/>
                </a:tc>
                <a:tc>
                  <a:txBody>
                    <a:bodyPr/>
                    <a:lstStyle/>
                    <a:p>
                      <a:r>
                        <a:rPr lang="en-US" sz="3200" dirty="0" smtClean="0">
                          <a:latin typeface="+mn-ea"/>
                          <a:ea typeface="+mn-ea"/>
                        </a:rPr>
                        <a:t>Trusted Third Party (TTP)</a:t>
                      </a:r>
                      <a:endParaRPr lang="en-US" sz="3200" dirty="0">
                        <a:latin typeface="+mn-ea"/>
                        <a:ea typeface="+mn-ea"/>
                      </a:endParaRPr>
                    </a:p>
                  </a:txBody>
                  <a:tcPr anchor="ctr"/>
                </a:tc>
                <a:tc>
                  <a:txBody>
                    <a:bodyPr/>
                    <a:lstStyle/>
                    <a:p>
                      <a:r>
                        <a:rPr lang="en-US" sz="3200" dirty="0" smtClean="0">
                          <a:latin typeface="+mn-ea"/>
                          <a:ea typeface="+mn-ea"/>
                        </a:rPr>
                        <a:t>Decentralized</a:t>
                      </a:r>
                      <a:endParaRPr lang="en-US" sz="3200" dirty="0">
                        <a:latin typeface="+mn-ea"/>
                        <a:ea typeface="+mn-ea"/>
                      </a:endParaRPr>
                    </a:p>
                  </a:txBody>
                  <a:tcPr anchor="ctr"/>
                </a:tc>
              </a:tr>
              <a:tr h="1856998">
                <a:tc>
                  <a:txBody>
                    <a:bodyPr/>
                    <a:lstStyle/>
                    <a:p>
                      <a:r>
                        <a:rPr lang="en-US" sz="3200" dirty="0" smtClean="0">
                          <a:latin typeface="+mn-ea"/>
                          <a:ea typeface="+mn-ea"/>
                        </a:rPr>
                        <a:t>Supported TLS Versions</a:t>
                      </a:r>
                      <a:endParaRPr lang="en-US" sz="3200" dirty="0">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c>
                  <a:txBody>
                    <a:bodyPr/>
                    <a:lstStyle/>
                    <a:p>
                      <a:r>
                        <a:rPr lang="en-US" sz="3200" dirty="0" smtClean="0">
                          <a:solidFill>
                            <a:srgbClr val="FF0000"/>
                          </a:solidFill>
                          <a:latin typeface="+mn-ea"/>
                          <a:ea typeface="+mn-ea"/>
                        </a:rPr>
                        <a:t>&lt;= TLS 1.1</a:t>
                      </a:r>
                    </a:p>
                    <a:p>
                      <a:r>
                        <a:rPr lang="en-US" sz="3200" dirty="0" smtClean="0">
                          <a:solidFill>
                            <a:srgbClr val="FF0000"/>
                          </a:solidFill>
                          <a:latin typeface="+mn-ea"/>
                          <a:ea typeface="+mn-ea"/>
                        </a:rPr>
                        <a:t>Can</a:t>
                      </a:r>
                      <a:r>
                        <a:rPr lang="en-US" sz="3200" baseline="0" dirty="0" smtClean="0">
                          <a:solidFill>
                            <a:srgbClr val="FF0000"/>
                          </a:solidFill>
                          <a:latin typeface="+mn-ea"/>
                          <a:ea typeface="+mn-ea"/>
                        </a:rPr>
                        <a:t> only </a:t>
                      </a:r>
                      <a:r>
                        <a:rPr lang="en-US" sz="3200" baseline="0" dirty="0" smtClean="0">
                          <a:solidFill>
                            <a:srgbClr val="FF0000"/>
                          </a:solidFill>
                          <a:latin typeface="+mn-ea"/>
                          <a:ea typeface="+mn-ea"/>
                        </a:rPr>
                        <a:t>use MD5 and SHA-1</a:t>
                      </a:r>
                      <a:endParaRPr lang="en-US" sz="3200" dirty="0" smtClean="0">
                        <a:solidFill>
                          <a:srgbClr val="FF0000"/>
                        </a:solidFill>
                        <a:latin typeface="+mn-ea"/>
                        <a:ea typeface="+mn-ea"/>
                      </a:endParaRPr>
                    </a:p>
                  </a:txBody>
                  <a:tcPr anchor="ctr"/>
                </a:tc>
                <a:tc>
                  <a:txBody>
                    <a:bodyPr/>
                    <a:lstStyle/>
                    <a:p>
                      <a:r>
                        <a:rPr lang="en-US" sz="3200" dirty="0" smtClean="0">
                          <a:latin typeface="+mn-ea"/>
                          <a:ea typeface="+mn-ea"/>
                        </a:rPr>
                        <a:t>Up to TLS 1.3</a:t>
                      </a:r>
                      <a:endParaRPr lang="en-US" sz="3200" dirty="0">
                        <a:latin typeface="+mn-ea"/>
                        <a:ea typeface="+mn-ea"/>
                      </a:endParaRPr>
                    </a:p>
                  </a:txBody>
                  <a:tcPr anchor="ctr"/>
                </a:tc>
              </a:tr>
              <a:tr h="1532458">
                <a:tc>
                  <a:txBody>
                    <a:bodyPr/>
                    <a:lstStyle/>
                    <a:p>
                      <a:r>
                        <a:rPr lang="en-US" sz="3200" dirty="0" smtClean="0">
                          <a:latin typeface="+mn-ea"/>
                          <a:ea typeface="+mn-ea"/>
                        </a:rPr>
                        <a:t>Ease</a:t>
                      </a:r>
                      <a:r>
                        <a:rPr lang="en-US" sz="3200" baseline="0" dirty="0" smtClean="0">
                          <a:latin typeface="+mn-ea"/>
                          <a:ea typeface="+mn-ea"/>
                        </a:rPr>
                        <a:t> of Adoption</a:t>
                      </a:r>
                      <a:endParaRPr lang="en-US" sz="3200" dirty="0">
                        <a:latin typeface="+mn-ea"/>
                        <a:ea typeface="+mn-ea"/>
                      </a:endParaRPr>
                    </a:p>
                  </a:txBody>
                  <a:tcPr anchor="ctr"/>
                </a:tc>
                <a:tc>
                  <a:txBody>
                    <a:bodyPr/>
                    <a:lstStyle/>
                    <a:p>
                      <a:r>
                        <a:rPr lang="en-US" sz="3200" dirty="0" smtClean="0">
                          <a:latin typeface="+mn-ea"/>
                          <a:ea typeface="+mn-ea"/>
                        </a:rPr>
                        <a:t>Yes</a:t>
                      </a:r>
                      <a:endParaRPr lang="en-US" sz="3200" dirty="0">
                        <a:latin typeface="+mn-ea"/>
                        <a:ea typeface="+mn-ea"/>
                      </a:endParaRPr>
                    </a:p>
                  </a:txBody>
                  <a:tcPr anchor="ctr"/>
                </a:tc>
                <a:tc>
                  <a:txBody>
                    <a:bodyPr/>
                    <a:lstStyle/>
                    <a:p>
                      <a:r>
                        <a:rPr lang="en-US" sz="3200" dirty="0" smtClean="0">
                          <a:latin typeface="+mn-ea"/>
                          <a:ea typeface="+mn-ea"/>
                        </a:rPr>
                        <a:t>Yes</a:t>
                      </a:r>
                    </a:p>
                  </a:txBody>
                  <a:tcPr anchor="ctr"/>
                </a:tc>
                <a:tc>
                  <a:txBody>
                    <a:bodyPr/>
                    <a:lstStyle/>
                    <a:p>
                      <a:r>
                        <a:rPr lang="en-US" sz="3200" dirty="0" smtClean="0">
                          <a:solidFill>
                            <a:srgbClr val="FF0000"/>
                          </a:solidFill>
                          <a:latin typeface="+mn-ea"/>
                          <a:ea typeface="+mn-ea"/>
                        </a:rPr>
                        <a:t>Require</a:t>
                      </a:r>
                      <a:r>
                        <a:rPr lang="en-US" sz="3200" baseline="0" dirty="0" smtClean="0">
                          <a:solidFill>
                            <a:srgbClr val="FF0000"/>
                          </a:solidFill>
                          <a:latin typeface="+mn-ea"/>
                          <a:ea typeface="+mn-ea"/>
                        </a:rPr>
                        <a:t> modification to web servers</a:t>
                      </a:r>
                      <a:endParaRPr lang="en-US" sz="3200" dirty="0">
                        <a:solidFill>
                          <a:srgbClr val="FF0000"/>
                        </a:solidFill>
                        <a:latin typeface="+mn-ea"/>
                        <a:ea typeface="+mn-ea"/>
                      </a:endParaRPr>
                    </a:p>
                  </a:txBody>
                  <a:tcPr anchor="ctr"/>
                </a:tc>
              </a:tr>
              <a:tr h="1532458">
                <a:tc>
                  <a:txBody>
                    <a:bodyPr/>
                    <a:lstStyle/>
                    <a:p>
                      <a:r>
                        <a:rPr lang="en-US" sz="3200" dirty="0" smtClean="0">
                          <a:latin typeface="+mn-ea"/>
                          <a:ea typeface="+mn-ea"/>
                        </a:rPr>
                        <a:t>On chain digest</a:t>
                      </a:r>
                      <a:r>
                        <a:rPr lang="en-US" sz="3200" baseline="0" dirty="0" smtClean="0">
                          <a:latin typeface="+mn-ea"/>
                          <a:ea typeface="+mn-ea"/>
                        </a:rPr>
                        <a:t> cost</a:t>
                      </a:r>
                      <a:endParaRPr lang="en-US" sz="3200" dirty="0">
                        <a:latin typeface="+mn-ea"/>
                        <a:ea typeface="+mn-ea"/>
                      </a:endParaRPr>
                    </a:p>
                  </a:txBody>
                  <a:tcPr anchor="ctr"/>
                </a:tc>
                <a:tc>
                  <a:txBody>
                    <a:bodyPr/>
                    <a:lstStyle/>
                    <a:p>
                      <a:r>
                        <a:rPr lang="en-US" sz="3200" dirty="0" smtClean="0">
                          <a:latin typeface="+mn-ea"/>
                          <a:ea typeface="+mn-ea"/>
                        </a:rPr>
                        <a:t>0</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c>
                  <a:txBody>
                    <a:bodyPr/>
                    <a:lstStyle/>
                    <a:p>
                      <a:r>
                        <a:rPr lang="en-US" sz="3200" dirty="0" smtClean="0">
                          <a:latin typeface="+mn-ea"/>
                          <a:ea typeface="+mn-ea"/>
                        </a:rPr>
                        <a:t>high</a:t>
                      </a:r>
                      <a:endParaRPr lang="en-US" sz="3200" dirty="0">
                        <a:latin typeface="+mn-ea"/>
                        <a:ea typeface="+mn-ea"/>
                      </a:endParaRPr>
                    </a:p>
                  </a:txBody>
                  <a:tcPr anchor="ctr"/>
                </a:tc>
              </a:tr>
            </a:tbl>
          </a:graphicData>
        </a:graphic>
      </p:graphicFrame>
      <p:sp>
        <p:nvSpPr>
          <p:cNvPr id="7" name="Rectangle 6"/>
          <p:cNvSpPr/>
          <p:nvPr/>
        </p:nvSpPr>
        <p:spPr>
          <a:xfrm>
            <a:off x="-106769" y="7357731"/>
            <a:ext cx="13205637" cy="6145618"/>
          </a:xfrm>
          <a:prstGeom prst="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61553139"/>
      </p:ext>
    </p:extLst>
  </p:cSld>
  <p:clrMapOvr>
    <a:masterClrMapping/>
  </p:clrMapOvr>
  <p:transition spd="med" advTm="33544"/>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7"/>
</p:tagLst>
</file>

<file path=ppt/tags/tag10.xml><?xml version="1.0" encoding="utf-8"?>
<p:tagLst xmlns:a="http://schemas.openxmlformats.org/drawingml/2006/main" xmlns:r="http://schemas.openxmlformats.org/officeDocument/2006/relationships" xmlns:p="http://schemas.openxmlformats.org/presentationml/2006/main">
  <p:tag name="TIMING" val="|21.7|15.4|26|11.5"/>
</p:tagLst>
</file>

<file path=ppt/tags/tag11.xml><?xml version="1.0" encoding="utf-8"?>
<p:tagLst xmlns:a="http://schemas.openxmlformats.org/drawingml/2006/main" xmlns:r="http://schemas.openxmlformats.org/officeDocument/2006/relationships" xmlns:p="http://schemas.openxmlformats.org/presentationml/2006/main">
  <p:tag name="TIMING" val="|10.4|5.7|9.1|0.2|0.1|0.8"/>
</p:tagLst>
</file>

<file path=ppt/tags/tag12.xml><?xml version="1.0" encoding="utf-8"?>
<p:tagLst xmlns:a="http://schemas.openxmlformats.org/drawingml/2006/main" xmlns:r="http://schemas.openxmlformats.org/officeDocument/2006/relationships" xmlns:p="http://schemas.openxmlformats.org/presentationml/2006/main">
  <p:tag name="TIMING" val="|3.7|37.5|3.1|14.5"/>
</p:tagLst>
</file>

<file path=ppt/tags/tag13.xml><?xml version="1.0" encoding="utf-8"?>
<p:tagLst xmlns:a="http://schemas.openxmlformats.org/drawingml/2006/main" xmlns:r="http://schemas.openxmlformats.org/officeDocument/2006/relationships" xmlns:p="http://schemas.openxmlformats.org/presentationml/2006/main">
  <p:tag name="TIMING" val="|44.3|3"/>
</p:tagLst>
</file>

<file path=ppt/tags/tag14.xml><?xml version="1.0" encoding="utf-8"?>
<p:tagLst xmlns:a="http://schemas.openxmlformats.org/drawingml/2006/main" xmlns:r="http://schemas.openxmlformats.org/officeDocument/2006/relationships" xmlns:p="http://schemas.openxmlformats.org/presentationml/2006/main">
  <p:tag name="TIMING" val="|7.5|8|6.5|8.3"/>
</p:tagLst>
</file>

<file path=ppt/tags/tag15.xml><?xml version="1.0" encoding="utf-8"?>
<p:tagLst xmlns:a="http://schemas.openxmlformats.org/drawingml/2006/main" xmlns:r="http://schemas.openxmlformats.org/officeDocument/2006/relationships" xmlns:p="http://schemas.openxmlformats.org/presentationml/2006/main">
  <p:tag name="TIMING" val="|0.9|0.2|0.4|0.4|0.4"/>
</p:tagLst>
</file>

<file path=ppt/tags/tag16.xml><?xml version="1.0" encoding="utf-8"?>
<p:tagLst xmlns:a="http://schemas.openxmlformats.org/drawingml/2006/main" xmlns:r="http://schemas.openxmlformats.org/officeDocument/2006/relationships" xmlns:p="http://schemas.openxmlformats.org/presentationml/2006/main">
  <p:tag name="TIMING" val="|9.4|18.9|3.2|4.2|5|16.3|59.8"/>
</p:tagLst>
</file>

<file path=ppt/tags/tag17.xml><?xml version="1.0" encoding="utf-8"?>
<p:tagLst xmlns:a="http://schemas.openxmlformats.org/drawingml/2006/main" xmlns:r="http://schemas.openxmlformats.org/officeDocument/2006/relationships" xmlns:p="http://schemas.openxmlformats.org/presentationml/2006/main">
  <p:tag name="TIMING" val="|0.3"/>
</p:tagLst>
</file>

<file path=ppt/tags/tag18.xml><?xml version="1.0" encoding="utf-8"?>
<p:tagLst xmlns:a="http://schemas.openxmlformats.org/drawingml/2006/main" xmlns:r="http://schemas.openxmlformats.org/officeDocument/2006/relationships" xmlns:p="http://schemas.openxmlformats.org/presentationml/2006/main">
  <p:tag name="TIMING" val="|71.4|58.6|13.4|10.2"/>
</p:tagLst>
</file>

<file path=ppt/tags/tag19.xml><?xml version="1.0" encoding="utf-8"?>
<p:tagLst xmlns:a="http://schemas.openxmlformats.org/drawingml/2006/main" xmlns:r="http://schemas.openxmlformats.org/officeDocument/2006/relationships" xmlns:p="http://schemas.openxmlformats.org/presentationml/2006/main">
  <p:tag name="TIMING" val="|0.8|0.4|0.2|0.6|12.1|0.9|0.3|0.9"/>
</p:tagLst>
</file>

<file path=ppt/tags/tag2.xml><?xml version="1.0" encoding="utf-8"?>
<p:tagLst xmlns:a="http://schemas.openxmlformats.org/drawingml/2006/main" xmlns:r="http://schemas.openxmlformats.org/officeDocument/2006/relationships" xmlns:p="http://schemas.openxmlformats.org/presentationml/2006/main">
  <p:tag name="TIMING" val="|3.4|13.7|1.5|4.4|10.3"/>
</p:tagLst>
</file>

<file path=ppt/tags/tag20.xml><?xml version="1.0" encoding="utf-8"?>
<p:tagLst xmlns:a="http://schemas.openxmlformats.org/drawingml/2006/main" xmlns:r="http://schemas.openxmlformats.org/officeDocument/2006/relationships" xmlns:p="http://schemas.openxmlformats.org/presentationml/2006/main">
  <p:tag name="TIMING" val="|1.3|10.9|24|32.6|1.9|25.5|1.9"/>
</p:tagLst>
</file>

<file path=ppt/tags/tag21.xml><?xml version="1.0" encoding="utf-8"?>
<p:tagLst xmlns:a="http://schemas.openxmlformats.org/drawingml/2006/main" xmlns:r="http://schemas.openxmlformats.org/officeDocument/2006/relationships" xmlns:p="http://schemas.openxmlformats.org/presentationml/2006/main">
  <p:tag name="TIMING" val="|0.5|0.3|0.3|0.2|0.2"/>
</p:tagLst>
</file>

<file path=ppt/tags/tag22.xml><?xml version="1.0" encoding="utf-8"?>
<p:tagLst xmlns:a="http://schemas.openxmlformats.org/drawingml/2006/main" xmlns:r="http://schemas.openxmlformats.org/officeDocument/2006/relationships" xmlns:p="http://schemas.openxmlformats.org/presentationml/2006/main">
  <p:tag name="TIMING" val="|0.3|0.3"/>
</p:tagLst>
</file>

<file path=ppt/tags/tag23.xml><?xml version="1.0" encoding="utf-8"?>
<p:tagLst xmlns:a="http://schemas.openxmlformats.org/drawingml/2006/main" xmlns:r="http://schemas.openxmlformats.org/officeDocument/2006/relationships" xmlns:p="http://schemas.openxmlformats.org/presentationml/2006/main">
  <p:tag name="TIMING" val="|0.2|0.4|0.4|0.4|0.3"/>
</p:tagLst>
</file>

<file path=ppt/tags/tag24.xml><?xml version="1.0" encoding="utf-8"?>
<p:tagLst xmlns:a="http://schemas.openxmlformats.org/drawingml/2006/main" xmlns:r="http://schemas.openxmlformats.org/officeDocument/2006/relationships" xmlns:p="http://schemas.openxmlformats.org/presentationml/2006/main">
  <p:tag name="TIMING" val="|10.4"/>
</p:tagLst>
</file>

<file path=ppt/tags/tag25.xml><?xml version="1.0" encoding="utf-8"?>
<p:tagLst xmlns:a="http://schemas.openxmlformats.org/drawingml/2006/main" xmlns:r="http://schemas.openxmlformats.org/officeDocument/2006/relationships" xmlns:p="http://schemas.openxmlformats.org/presentationml/2006/main">
  <p:tag name="TIMING" val="|0.7|1.2|1.2|0.7"/>
</p:tagLst>
</file>

<file path=ppt/tags/tag3.xml><?xml version="1.0" encoding="utf-8"?>
<p:tagLst xmlns:a="http://schemas.openxmlformats.org/drawingml/2006/main" xmlns:r="http://schemas.openxmlformats.org/officeDocument/2006/relationships" xmlns:p="http://schemas.openxmlformats.org/presentationml/2006/main">
  <p:tag name="TIMING" val="|28.7|13.1|10.4|22|4.1|2.8"/>
</p:tagLst>
</file>

<file path=ppt/tags/tag4.xml><?xml version="1.0" encoding="utf-8"?>
<p:tagLst xmlns:a="http://schemas.openxmlformats.org/drawingml/2006/main" xmlns:r="http://schemas.openxmlformats.org/officeDocument/2006/relationships" xmlns:p="http://schemas.openxmlformats.org/presentationml/2006/main">
  <p:tag name="TIMING" val="|14.5|7|17.5|29.3|10.5|1"/>
</p:tagLst>
</file>

<file path=ppt/tags/tag5.xml><?xml version="1.0" encoding="utf-8"?>
<p:tagLst xmlns:a="http://schemas.openxmlformats.org/drawingml/2006/main" xmlns:r="http://schemas.openxmlformats.org/officeDocument/2006/relationships" xmlns:p="http://schemas.openxmlformats.org/presentationml/2006/main">
  <p:tag name="TIMING" val="|48.3"/>
</p:tagLst>
</file>

<file path=ppt/tags/tag6.xml><?xml version="1.0" encoding="utf-8"?>
<p:tagLst xmlns:a="http://schemas.openxmlformats.org/drawingml/2006/main" xmlns:r="http://schemas.openxmlformats.org/officeDocument/2006/relationships" xmlns:p="http://schemas.openxmlformats.org/presentationml/2006/main">
  <p:tag name="TIMING" val="|10.9|5.2|3.1|7.4"/>
</p:tagLst>
</file>

<file path=ppt/tags/tag7.xml><?xml version="1.0" encoding="utf-8"?>
<p:tagLst xmlns:a="http://schemas.openxmlformats.org/drawingml/2006/main" xmlns:r="http://schemas.openxmlformats.org/officeDocument/2006/relationships" xmlns:p="http://schemas.openxmlformats.org/presentationml/2006/main">
  <p:tag name="TIMING" val="|3"/>
</p:tagLst>
</file>

<file path=ppt/tags/tag8.xml><?xml version="1.0" encoding="utf-8"?>
<p:tagLst xmlns:a="http://schemas.openxmlformats.org/drawingml/2006/main" xmlns:r="http://schemas.openxmlformats.org/officeDocument/2006/relationships" xmlns:p="http://schemas.openxmlformats.org/presentationml/2006/main">
  <p:tag name="TIMING" val="|11.2|1.6|9.3|14.8|3.1"/>
</p:tagLst>
</file>

<file path=ppt/tags/tag9.xml><?xml version="1.0" encoding="utf-8"?>
<p:tagLst xmlns:a="http://schemas.openxmlformats.org/drawingml/2006/main" xmlns:r="http://schemas.openxmlformats.org/officeDocument/2006/relationships" xmlns:p="http://schemas.openxmlformats.org/presentationml/2006/main">
  <p:tag name="TIMING" val="|9.1|11.8|5|5.6|40.3|14.8|1|8.8|25.3"/>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2620</TotalTime>
  <Words>1997</Words>
  <Application>Microsoft Macintosh PowerPoint</Application>
  <PresentationFormat>Custom</PresentationFormat>
  <Paragraphs>565</Paragraphs>
  <Slides>47</Slides>
  <Notes>13</Notes>
  <HiddenSlides>15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47</vt:i4>
      </vt:variant>
    </vt:vector>
  </HeadingPairs>
  <TitlesOfParts>
    <vt:vector size="67" baseType="lpstr">
      <vt:lpstr>American Typewriter</vt:lpstr>
      <vt:lpstr>Avenir Heavy</vt:lpstr>
      <vt:lpstr>Avenir Roman</vt:lpstr>
      <vt:lpstr>Calibri</vt:lpstr>
      <vt:lpstr>Courier</vt:lpstr>
      <vt:lpstr>Courier New</vt:lpstr>
      <vt:lpstr>Droid Sans</vt:lpstr>
      <vt:lpstr>Gill Sans</vt:lpstr>
      <vt:lpstr>Helvetica</vt:lpstr>
      <vt:lpstr>Helvetica Light</vt:lpstr>
      <vt:lpstr>Helvetica Neue</vt:lpstr>
      <vt:lpstr>Open Sans</vt:lpstr>
      <vt:lpstr>Palatino</vt:lpstr>
      <vt:lpstr>PT Sans</vt:lpstr>
      <vt:lpstr>PT Sans Narrow</vt:lpstr>
      <vt:lpstr>Tahoma</vt:lpstr>
      <vt:lpstr>Times New Roman</vt:lpstr>
      <vt:lpstr>Wingdings</vt:lpstr>
      <vt:lpstr>Arial</vt:lpstr>
      <vt:lpstr>White</vt:lpstr>
      <vt:lpstr>Town Crier:  An Authenticated Data Feed  for Smart Contracts</vt:lpstr>
      <vt:lpstr>Interesting smart contracts need trustworthy data</vt:lpstr>
      <vt:lpstr>Because blockchains are self-contained</vt:lpstr>
      <vt:lpstr>Authenticity from HTTPS: TLS-based proofs</vt:lpstr>
      <vt:lpstr>TLS-based Notarization</vt:lpstr>
      <vt:lpstr>Related</vt:lpstr>
      <vt:lpstr>Related</vt:lpstr>
      <vt:lpstr>Related</vt:lpstr>
      <vt:lpstr>Related</vt:lpstr>
      <vt:lpstr>Related</vt:lpstr>
      <vt:lpstr>Town Crier</vt:lpstr>
      <vt:lpstr>Town Crier (TC): Basic Idea</vt:lpstr>
      <vt:lpstr>How to ensure authenticity?</vt:lpstr>
      <vt:lpstr>Software Guard eXtension</vt:lpstr>
      <vt:lpstr>SGX: remote attestation</vt:lpstr>
      <vt:lpstr>PowerPoint Presentation</vt:lpstr>
      <vt:lpstr>PowerPoint Presentation</vt:lpstr>
      <vt:lpstr>Town Crier Design Principles</vt:lpstr>
      <vt:lpstr>Security of TC</vt:lpstr>
      <vt:lpstr>To learn more</vt:lpstr>
      <vt:lpstr>More than an oracle: Confidentiality</vt:lpstr>
      <vt:lpstr>Versatility of TC: sell a digital game for ETH</vt:lpstr>
      <vt:lpstr>Smart contract for sales of a game</vt:lpstr>
      <vt:lpstr>Problems</vt:lpstr>
      <vt:lpstr>PowerPoint Presentation</vt:lpstr>
      <vt:lpstr>Yet another problem: What if node or source is compromised?</vt:lpstr>
      <vt:lpstr>We can have  redundant sources</vt:lpstr>
      <vt:lpstr>+ redundant nodes</vt:lpstr>
      <vt:lpstr>TC summary</vt:lpstr>
      <vt:lpstr>www.town-crier.org</vt:lpstr>
      <vt:lpstr>Basics</vt:lpstr>
      <vt:lpstr>Feeds / scrapers</vt:lpstr>
      <vt:lpstr>Feeds / scrapers</vt:lpstr>
      <vt:lpstr>Tripartite TCB</vt:lpstr>
      <vt:lpstr>TC goal / adversarial model</vt:lpstr>
      <vt:lpstr>TC goal / adversarial model</vt:lpstr>
      <vt:lpstr>PowerPoint Presentation</vt:lpstr>
      <vt:lpstr>PowerPoint Presentation</vt:lpstr>
      <vt:lpstr>Actually, a little more complicated…</vt:lpstr>
      <vt:lpstr>PowerPoint Presentation</vt:lpstr>
      <vt:lpstr>PowerPoint Presentation</vt:lpstr>
      <vt:lpstr>PowerPoint Presentation</vt:lpstr>
      <vt:lpstr>Another problem:  Gas depletion</vt:lpstr>
      <vt:lpstr>Another problem: Gas depletion</vt:lpstr>
      <vt:lpstr>Gas sustainability</vt:lpstr>
      <vt:lpstr>Running example:  Self-enforcing insurance policy</vt:lpstr>
      <vt:lpstr>Idea: Leverage enclave confidentiality </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Blockchains and  Trusted Hardware</dc:title>
  <cp:lastModifiedBy>Fan Zhang</cp:lastModifiedBy>
  <cp:revision>136</cp:revision>
  <cp:lastPrinted>2017-08-10T18:11:53Z</cp:lastPrinted>
  <dcterms:modified xsi:type="dcterms:W3CDTF">2017-08-14T06:19:59Z</dcterms:modified>
</cp:coreProperties>
</file>